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92" r:id="rId19"/>
    <p:sldId id="294" r:id="rId20"/>
    <p:sldId id="296" r:id="rId21"/>
    <p:sldId id="297" r:id="rId22"/>
    <p:sldId id="298" r:id="rId23"/>
    <p:sldId id="299" r:id="rId24"/>
    <p:sldId id="300" r:id="rId25"/>
    <p:sldId id="301" r:id="rId26"/>
    <p:sldId id="302" r:id="rId27"/>
    <p:sldId id="303" r:id="rId28"/>
    <p:sldId id="306" r:id="rId29"/>
    <p:sldId id="281" r:id="rId30"/>
    <p:sldId id="282" r:id="rId31"/>
    <p:sldId id="283" r:id="rId32"/>
    <p:sldId id="284" r:id="rId33"/>
    <p:sldId id="285" r:id="rId34"/>
    <p:sldId id="286" r:id="rId35"/>
    <p:sldId id="287" r:id="rId36"/>
    <p:sldId id="288" r:id="rId37"/>
    <p:sldId id="289"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8362"/>
    <p:restoredTop sz="67438"/>
  </p:normalViewPr>
  <p:slideViewPr>
    <p:cSldViewPr snapToGrid="0">
      <p:cViewPr varScale="1">
        <p:scale>
          <a:sx n="84" d="100"/>
          <a:sy n="84" d="100"/>
        </p:scale>
        <p:origin x="192"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developers.google.com/machine-learning/glossary#backpropaga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9ecca2df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9ecca2d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a00b8589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a00b8589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a00b8589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a00b8589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a00b8589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a00b8589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a00b8589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a00b858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a00b858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a00b858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a00b8589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a00b8589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a00b8589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a00b8589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9ecca2df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9ecca2df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Tạo</a:t>
            </a:r>
            <a:r>
              <a:rPr lang="en-US" dirty="0" smtClean="0"/>
              <a:t> </a:t>
            </a:r>
            <a:r>
              <a:rPr lang="en-US" dirty="0" err="1" smtClean="0"/>
              <a:t>ra</a:t>
            </a:r>
            <a:r>
              <a:rPr lang="en-US" dirty="0" smtClean="0"/>
              <a:t> </a:t>
            </a:r>
            <a:r>
              <a:rPr lang="en-US" dirty="0" err="1" smtClean="0"/>
              <a:t>loại</a:t>
            </a:r>
            <a:r>
              <a:rPr lang="en-US" dirty="0" smtClean="0"/>
              <a:t> </a:t>
            </a:r>
            <a:r>
              <a:rPr lang="en-US" dirty="0" err="1" smtClean="0"/>
              <a:t>mô</a:t>
            </a:r>
            <a:r>
              <a:rPr lang="en-US" dirty="0" smtClean="0"/>
              <a:t> </a:t>
            </a:r>
            <a:r>
              <a:rPr lang="en-US" dirty="0" err="1" smtClean="0"/>
              <a:t>hình</a:t>
            </a:r>
            <a:r>
              <a:rPr lang="en-US" dirty="0" smtClean="0"/>
              <a:t> </a:t>
            </a:r>
            <a:r>
              <a:rPr lang="en-US" dirty="0" err="1" smtClean="0"/>
              <a:t>nào</a:t>
            </a:r>
            <a:r>
              <a:rPr lang="en-US" dirty="0" smtClean="0"/>
              <a:t> </a:t>
            </a:r>
            <a:r>
              <a:rPr lang="en-US" dirty="0" err="1" smtClean="0"/>
              <a:t>sẽ</a:t>
            </a:r>
            <a:r>
              <a:rPr lang="en-US" dirty="0" smtClean="0"/>
              <a:t> </a:t>
            </a:r>
            <a:r>
              <a:rPr lang="en-US" dirty="0" err="1" smtClean="0"/>
              <a:t>khó</a:t>
            </a:r>
            <a:r>
              <a:rPr lang="en-US" dirty="0" smtClean="0"/>
              <a:t> </a:t>
            </a:r>
            <a:r>
              <a:rPr lang="en-US" dirty="0" err="1" smtClean="0"/>
              <a:t>hơn</a:t>
            </a:r>
            <a:r>
              <a:rPr lang="en-US" dirty="0" smtClean="0"/>
              <a:t>? </a:t>
            </a:r>
            <a:r>
              <a:rPr lang="en-US" dirty="0" err="1" smtClean="0"/>
              <a:t>Đáp</a:t>
            </a:r>
            <a:r>
              <a:rPr lang="en-US" dirty="0" smtClean="0"/>
              <a:t> </a:t>
            </a:r>
            <a:r>
              <a:rPr lang="en-US" dirty="0" err="1" smtClean="0"/>
              <a:t>án</a:t>
            </a:r>
            <a:r>
              <a:rPr lang="en-US" dirty="0" smtClean="0"/>
              <a:t> </a:t>
            </a:r>
            <a:r>
              <a:rPr lang="en-US" dirty="0" err="1" smtClean="0"/>
              <a:t>là</a:t>
            </a:r>
            <a:r>
              <a:rPr lang="en-US" dirty="0" smtClean="0"/>
              <a:t> Generative</a:t>
            </a:r>
            <a:r>
              <a:rPr lang="en-US" baseline="0" dirty="0" smtClean="0"/>
              <a:t> Model </a:t>
            </a:r>
            <a:r>
              <a:rPr lang="en-US" baseline="0" dirty="0" err="1" smtClean="0"/>
              <a:t>vì</a:t>
            </a:r>
            <a:r>
              <a:rPr lang="en-US" baseline="0" dirty="0" smtClean="0"/>
              <a:t> </a:t>
            </a:r>
            <a:r>
              <a:rPr lang="en-US" baseline="0" dirty="0" err="1" smtClean="0"/>
              <a:t>nó</a:t>
            </a:r>
            <a:r>
              <a:rPr lang="en-US" baseline="0" dirty="0" smtClean="0"/>
              <a:t> </a:t>
            </a:r>
            <a:r>
              <a:rPr lang="en-US" baseline="0" dirty="0" err="1" smtClean="0"/>
              <a:t>phải</a:t>
            </a:r>
            <a:r>
              <a:rPr lang="en-US" baseline="0" dirty="0" smtClean="0"/>
              <a:t> </a:t>
            </a:r>
            <a:r>
              <a:rPr lang="en-US" baseline="0" dirty="0" err="1" smtClean="0"/>
              <a:t>ghi</a:t>
            </a:r>
            <a:r>
              <a:rPr lang="en-US" baseline="0" dirty="0" smtClean="0"/>
              <a:t> </a:t>
            </a:r>
            <a:r>
              <a:rPr lang="en-US" baseline="0" dirty="0" err="1" smtClean="0"/>
              <a:t>lại</a:t>
            </a:r>
            <a:r>
              <a:rPr lang="en-US" baseline="0" dirty="0" smtClean="0"/>
              <a:t> </a:t>
            </a:r>
            <a:r>
              <a:rPr lang="en-US" baseline="0" dirty="0" err="1" smtClean="0"/>
              <a:t>nhiều</a:t>
            </a:r>
            <a:r>
              <a:rPr lang="en-US" baseline="0" dirty="0" smtClean="0"/>
              <a:t> </a:t>
            </a:r>
            <a:r>
              <a:rPr lang="en-US" baseline="0" dirty="0" err="1" smtClean="0"/>
              <a:t>mối</a:t>
            </a:r>
            <a:r>
              <a:rPr lang="en-US" baseline="0" dirty="0" smtClean="0"/>
              <a:t> </a:t>
            </a:r>
            <a:r>
              <a:rPr lang="en-US" baseline="0" dirty="0" err="1" smtClean="0"/>
              <a:t>tương</a:t>
            </a:r>
            <a:r>
              <a:rPr lang="en-US" baseline="0" dirty="0" smtClean="0"/>
              <a:t> </a:t>
            </a:r>
            <a:r>
              <a:rPr lang="en-US" baseline="0" dirty="0" err="1" smtClean="0"/>
              <a:t>quan</a:t>
            </a:r>
            <a:r>
              <a:rPr lang="en-US" baseline="0" dirty="0" smtClean="0"/>
              <a:t> </a:t>
            </a:r>
            <a:r>
              <a:rPr lang="en-US" baseline="0" dirty="0" err="1" smtClean="0"/>
              <a:t>hơn</a:t>
            </a:r>
            <a:r>
              <a:rPr lang="en-US" baseline="0" dirty="0" smtClean="0"/>
              <a:t>. Discriminative Model </a:t>
            </a:r>
            <a:r>
              <a:rPr lang="en-US" baseline="0" dirty="0" err="1" smtClean="0"/>
              <a:t>chỉ</a:t>
            </a:r>
            <a:r>
              <a:rPr lang="en-US" baseline="0" dirty="0" smtClean="0"/>
              <a:t> </a:t>
            </a:r>
            <a:r>
              <a:rPr lang="en-US" baseline="0" dirty="0" err="1" smtClean="0"/>
              <a:t>chú</a:t>
            </a:r>
            <a:r>
              <a:rPr lang="en-US" baseline="0" dirty="0" smtClean="0"/>
              <a:t> </a:t>
            </a:r>
            <a:r>
              <a:rPr lang="en-US" baseline="0" dirty="0" err="1" smtClean="0"/>
              <a:t>ý</a:t>
            </a:r>
            <a:r>
              <a:rPr lang="en-US" baseline="0" dirty="0" smtClean="0"/>
              <a:t> </a:t>
            </a:r>
            <a:r>
              <a:rPr lang="en-US" baseline="0" dirty="0" err="1" smtClean="0"/>
              <a:t>vào</a:t>
            </a:r>
            <a:r>
              <a:rPr lang="en-US" baseline="0" dirty="0" smtClean="0"/>
              <a:t> </a:t>
            </a:r>
            <a:r>
              <a:rPr lang="en-US" baseline="0" dirty="0" err="1" smtClean="0"/>
              <a:t>vài</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phân</a:t>
            </a:r>
            <a:r>
              <a:rPr lang="en-US" baseline="0" dirty="0" smtClean="0"/>
              <a:t> </a:t>
            </a:r>
            <a:r>
              <a:rPr lang="en-US" baseline="0" dirty="0" err="1" smtClean="0"/>
              <a:t>loại</a:t>
            </a:r>
            <a:r>
              <a:rPr lang="en-US" baseline="0" dirty="0" smtClean="0"/>
              <a:t> </a:t>
            </a:r>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mối</a:t>
            </a:r>
            <a:r>
              <a:rPr lang="en-US" baseline="0" dirty="0" smtClean="0"/>
              <a:t> </a:t>
            </a:r>
            <a:r>
              <a:rPr lang="en-US" baseline="0" dirty="0" err="1" smtClean="0"/>
              <a:t>tương</a:t>
            </a:r>
            <a:r>
              <a:rPr lang="en-US" baseline="0" dirty="0" smtClean="0"/>
              <a:t> </a:t>
            </a:r>
            <a:r>
              <a:rPr lang="en-US" baseline="0" dirty="0" err="1" smtClean="0"/>
              <a:t>quan</a:t>
            </a:r>
            <a:endParaRPr lang="en-US" dirty="0"/>
          </a:p>
        </p:txBody>
      </p:sp>
    </p:spTree>
    <p:extLst>
      <p:ext uri="{BB962C8B-B14F-4D97-AF65-F5344CB8AC3E}">
        <p14:creationId xmlns:p14="http://schemas.microsoft.com/office/powerpoint/2010/main" val="402582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Both the generator and the discriminator are neural networks. The generator output is connected directly to the discriminator input. Through </a:t>
            </a:r>
            <a:r>
              <a:rPr lang="en-US" sz="1100" b="0" i="0" u="none" strike="noStrike" cap="none" dirty="0" smtClean="0">
                <a:solidFill>
                  <a:srgbClr val="000000"/>
                </a:solidFill>
                <a:effectLst/>
                <a:latin typeface="Arial"/>
                <a:ea typeface="Arial"/>
                <a:cs typeface="Arial"/>
                <a:sym typeface="Arial"/>
                <a:hlinkClick r:id="rId3"/>
              </a:rPr>
              <a:t>backpropagation</a:t>
            </a:r>
            <a:r>
              <a:rPr lang="en-US" sz="1100" b="0" i="0" u="none" strike="noStrike" cap="none" dirty="0" smtClean="0">
                <a:solidFill>
                  <a:srgbClr val="000000"/>
                </a:solidFill>
                <a:effectLst/>
                <a:latin typeface="Arial"/>
                <a:ea typeface="Arial"/>
                <a:cs typeface="Arial"/>
                <a:sym typeface="Arial"/>
              </a:rPr>
              <a:t>, the discriminator's classification provides a signal that the generator uses to update its weights.</a:t>
            </a:r>
          </a:p>
        </p:txBody>
      </p:sp>
    </p:spTree>
    <p:extLst>
      <p:ext uri="{BB962C8B-B14F-4D97-AF65-F5344CB8AC3E}">
        <p14:creationId xmlns:p14="http://schemas.microsoft.com/office/powerpoint/2010/main" val="1532253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9313978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9313978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We use the generator loss during generator training</a:t>
            </a:r>
            <a:endParaRPr lang="en-US" dirty="0"/>
          </a:p>
        </p:txBody>
      </p:sp>
    </p:spTree>
    <p:extLst>
      <p:ext uri="{BB962C8B-B14F-4D97-AF65-F5344CB8AC3E}">
        <p14:creationId xmlns:p14="http://schemas.microsoft.com/office/powerpoint/2010/main" val="956123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We use the generator loss during generator training</a:t>
            </a:r>
            <a:endParaRPr lang="en-US" dirty="0"/>
          </a:p>
        </p:txBody>
      </p:sp>
    </p:spTree>
    <p:extLst>
      <p:ext uri="{BB962C8B-B14F-4D97-AF65-F5344CB8AC3E}">
        <p14:creationId xmlns:p14="http://schemas.microsoft.com/office/powerpoint/2010/main" val="252752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We use the generator loss during generator training</a:t>
            </a:r>
            <a:endParaRPr lang="en-US" dirty="0"/>
          </a:p>
        </p:txBody>
      </p:sp>
    </p:spTree>
    <p:extLst>
      <p:ext uri="{BB962C8B-B14F-4D97-AF65-F5344CB8AC3E}">
        <p14:creationId xmlns:p14="http://schemas.microsoft.com/office/powerpoint/2010/main" val="2043722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If the generator succeeds perfectly, then the discriminator has a 50% accuracy. In effect, the discriminator flips a coin to make its prediction.</a:t>
            </a:r>
          </a:p>
          <a:p>
            <a:r>
              <a:rPr lang="en-US" dirty="0" smtClean="0"/>
              <a:t>This progression poses a problem for convergence of the GAN as a whole: the discriminator feedback gets less meaningful over time. If the GAN continues training past the point when the discriminator is giving completely random feedback, then the generator starts to train on junk feedback, and its own quality may collapse.</a:t>
            </a:r>
          </a:p>
          <a:p>
            <a:r>
              <a:rPr lang="en-US" dirty="0" smtClean="0"/>
              <a:t>For a GAN, convergence is often a fleeting, rather than stable, state.</a:t>
            </a:r>
          </a:p>
          <a:p>
            <a:endParaRPr lang="en-US" dirty="0"/>
          </a:p>
        </p:txBody>
      </p:sp>
    </p:spTree>
    <p:extLst>
      <p:ext uri="{BB962C8B-B14F-4D97-AF65-F5344CB8AC3E}">
        <p14:creationId xmlns:p14="http://schemas.microsoft.com/office/powerpoint/2010/main" val="465665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a012b4069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a012b406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a012b4069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a012b406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a012b4069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a012b4069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a012b406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a012b40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a012b406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a012b406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ca5540ef4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ca5540ef4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9313978a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9313978a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a5540ef4f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a5540ef4f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a5540ef4f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ca5540ef4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a012b4069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a012b406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9ed68b1b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9ed68b1b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9ed68b1b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9ed68b1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9ed68b1b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9ed68b1b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a012b406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a012b40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a00b858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a00b858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a00b8589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a00b8589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rive.google.com/file/d/13h4glHDeWqgbQt0TuKjNXw3Fu-y02WXG/view" TargetMode="External"/><Relationship Id="rId4" Type="http://schemas.openxmlformats.org/officeDocument/2006/relationships/image" Target="../media/image1.jp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s.google.com/machine-learning/glossary/#b" TargetMode="External"/><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0" y="8952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63" name="Google Shape;63;p1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4" name="Google Shape;64;p13" title="Deepfake Queen- 2020 Alternative Christmas Message (online-video-cutter.com).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50"/>
              <a:t>Image Coloring</a:t>
            </a:r>
            <a:endParaRPr sz="3450"/>
          </a:p>
        </p:txBody>
      </p:sp>
      <p:sp>
        <p:nvSpPr>
          <p:cNvPr id="119" name="Google Shape;119;p22"/>
          <p:cNvSpPr txBox="1">
            <a:spLocks noGrp="1"/>
          </p:cNvSpPr>
          <p:nvPr>
            <p:ph type="body" idx="1"/>
          </p:nvPr>
        </p:nvSpPr>
        <p:spPr>
          <a:xfrm>
            <a:off x="311700" y="1152475"/>
            <a:ext cx="8520600" cy="1127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Convert any black and white picture into a colored image.</a:t>
            </a:r>
            <a:endParaRPr/>
          </a:p>
          <a:p>
            <a:pPr marL="457200" lvl="0" indent="-342900" algn="l" rtl="0">
              <a:spcBef>
                <a:spcPts val="0"/>
              </a:spcBef>
              <a:spcAft>
                <a:spcPts val="0"/>
              </a:spcAft>
              <a:buClr>
                <a:srgbClr val="000000"/>
              </a:buClr>
              <a:buSzPts val="1800"/>
              <a:buChar char="-"/>
            </a:pPr>
            <a:r>
              <a:rPr lang="en">
                <a:solidFill>
                  <a:srgbClr val="000000"/>
                </a:solidFill>
                <a:highlight>
                  <a:srgbClr val="FFFFFF"/>
                </a:highlight>
              </a:rPr>
              <a:t>Depending on what is in the picture, it is possible to tell what the color should be.</a:t>
            </a:r>
            <a:endParaRPr sz="2500">
              <a:solidFill>
                <a:srgbClr val="000000"/>
              </a:solidFill>
            </a:endParaRPr>
          </a:p>
        </p:txBody>
      </p:sp>
      <p:pic>
        <p:nvPicPr>
          <p:cNvPr id="120" name="Google Shape;120;p22"/>
          <p:cNvPicPr preferRelativeResize="0"/>
          <p:nvPr/>
        </p:nvPicPr>
        <p:blipFill>
          <a:blip r:embed="rId3">
            <a:alphaModFix/>
          </a:blip>
          <a:stretch>
            <a:fillRect/>
          </a:stretch>
        </p:blipFill>
        <p:spPr>
          <a:xfrm>
            <a:off x="1297742" y="2534400"/>
            <a:ext cx="6548521" cy="2317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50"/>
              <a:t>Feature Variation</a:t>
            </a:r>
            <a:endParaRPr sz="3450"/>
          </a:p>
        </p:txBody>
      </p:sp>
      <p:sp>
        <p:nvSpPr>
          <p:cNvPr id="126" name="Google Shape;126;p23"/>
          <p:cNvSpPr txBox="1">
            <a:spLocks noGrp="1"/>
          </p:cNvSpPr>
          <p:nvPr>
            <p:ph type="body" idx="1"/>
          </p:nvPr>
        </p:nvSpPr>
        <p:spPr>
          <a:xfrm>
            <a:off x="311700" y="1152475"/>
            <a:ext cx="8520600" cy="1127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solidFill>
                  <a:schemeClr val="dk1"/>
                </a:solidFill>
              </a:rPr>
              <a:t>It extracts only the required features of an image and generates the output by removing any noise or unnecessary interruption.</a:t>
            </a:r>
            <a:endParaRPr>
              <a:solidFill>
                <a:schemeClr val="dk1"/>
              </a:solidFill>
            </a:endParaRPr>
          </a:p>
          <a:p>
            <a:pPr marL="0" lvl="0" indent="0" algn="l" rtl="0">
              <a:spcBef>
                <a:spcPts val="0"/>
              </a:spcBef>
              <a:spcAft>
                <a:spcPts val="1200"/>
              </a:spcAft>
              <a:buNone/>
            </a:pPr>
            <a:endParaRPr/>
          </a:p>
        </p:txBody>
      </p:sp>
      <p:pic>
        <p:nvPicPr>
          <p:cNvPr id="127" name="Google Shape;127;p23"/>
          <p:cNvPicPr preferRelativeResize="0"/>
          <p:nvPr/>
        </p:nvPicPr>
        <p:blipFill>
          <a:blip r:embed="rId3">
            <a:alphaModFix/>
          </a:blip>
          <a:stretch>
            <a:fillRect/>
          </a:stretch>
        </p:blipFill>
        <p:spPr>
          <a:xfrm>
            <a:off x="1382925" y="2200025"/>
            <a:ext cx="6378155" cy="255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50"/>
              <a:t>Dimensionality Reduction</a:t>
            </a:r>
            <a:endParaRPr sz="3450"/>
          </a:p>
        </p:txBody>
      </p:sp>
      <p:sp>
        <p:nvSpPr>
          <p:cNvPr id="133" name="Google Shape;133;p24"/>
          <p:cNvSpPr txBox="1">
            <a:spLocks noGrp="1"/>
          </p:cNvSpPr>
          <p:nvPr>
            <p:ph type="body" idx="1"/>
          </p:nvPr>
        </p:nvSpPr>
        <p:spPr>
          <a:xfrm>
            <a:off x="311700" y="1152475"/>
            <a:ext cx="8520600" cy="1127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solidFill>
                  <a:schemeClr val="dk1"/>
                </a:solidFill>
              </a:rPr>
              <a:t>The reconstructed image is the same as our input but with reduced dimensions. It helps in providing the similar image with a reduced pixel value.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1200"/>
              </a:spcAft>
              <a:buNone/>
            </a:pPr>
            <a:endParaRPr/>
          </a:p>
        </p:txBody>
      </p:sp>
      <p:pic>
        <p:nvPicPr>
          <p:cNvPr id="134" name="Google Shape;134;p24"/>
          <p:cNvPicPr preferRelativeResize="0"/>
          <p:nvPr/>
        </p:nvPicPr>
        <p:blipFill>
          <a:blip r:embed="rId3">
            <a:alphaModFix/>
          </a:blip>
          <a:stretch>
            <a:fillRect/>
          </a:stretch>
        </p:blipFill>
        <p:spPr>
          <a:xfrm>
            <a:off x="2070475" y="2279875"/>
            <a:ext cx="5075354" cy="2558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17457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50"/>
              <a:t>Architecture of Auto-encoders</a:t>
            </a:r>
            <a:endParaRPr sz="3450"/>
          </a:p>
        </p:txBody>
      </p:sp>
      <p:sp>
        <p:nvSpPr>
          <p:cNvPr id="140" name="Google Shape;140;p25"/>
          <p:cNvSpPr txBox="1">
            <a:spLocks noGrp="1"/>
          </p:cNvSpPr>
          <p:nvPr>
            <p:ph type="body" idx="1"/>
          </p:nvPr>
        </p:nvSpPr>
        <p:spPr>
          <a:xfrm>
            <a:off x="311700" y="948300"/>
            <a:ext cx="8520600" cy="1419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solidFill>
                  <a:schemeClr val="dk1"/>
                </a:solidFill>
              </a:rPr>
              <a:t>Encoder: This part of the network compress the input into a latent space representation. </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Code: This part of the network represents the compressed input which is fed to the decoder.</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Decoder: This layer decodes the encoded image back to the original dimension. The decoded image is a lossy reconstruction of the original image and it is reconstructed from the latent space representation.</a:t>
            </a:r>
            <a:endParaRPr sz="15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1200"/>
              </a:spcAft>
              <a:buNone/>
            </a:pPr>
            <a:endParaRPr/>
          </a:p>
        </p:txBody>
      </p:sp>
      <p:pic>
        <p:nvPicPr>
          <p:cNvPr id="141" name="Google Shape;141;p25"/>
          <p:cNvPicPr preferRelativeResize="0"/>
          <p:nvPr/>
        </p:nvPicPr>
        <p:blipFill>
          <a:blip r:embed="rId3">
            <a:alphaModFix/>
          </a:blip>
          <a:stretch>
            <a:fillRect/>
          </a:stretch>
        </p:blipFill>
        <p:spPr>
          <a:xfrm>
            <a:off x="2679424" y="2703625"/>
            <a:ext cx="3785150" cy="218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Auto-encoders in Deepfakes</a:t>
            </a:r>
            <a:endParaRPr/>
          </a:p>
        </p:txBody>
      </p:sp>
      <p:sp>
        <p:nvSpPr>
          <p:cNvPr id="147" name="Google Shape;147;p26"/>
          <p:cNvSpPr txBox="1">
            <a:spLocks noGrp="1"/>
          </p:cNvSpPr>
          <p:nvPr>
            <p:ph type="body" idx="1"/>
          </p:nvPr>
        </p:nvSpPr>
        <p:spPr>
          <a:xfrm>
            <a:off x="311700" y="1152475"/>
            <a:ext cx="8520600" cy="1729500"/>
          </a:xfrm>
          <a:prstGeom prst="rect">
            <a:avLst/>
          </a:prstGeom>
        </p:spPr>
        <p:txBody>
          <a:bodyPr spcFirstLastPara="1" wrap="square" lIns="91425" tIns="91425" rIns="91425" bIns="91425" anchor="t" anchorCtr="0">
            <a:normAutofit/>
          </a:bodyPr>
          <a:lstStyle/>
          <a:p>
            <a:pPr marL="457200" lvl="0" indent="-374332" algn="l" rtl="0">
              <a:spcBef>
                <a:spcPts val="0"/>
              </a:spcBef>
              <a:spcAft>
                <a:spcPts val="0"/>
              </a:spcAft>
              <a:buSzPct val="150000"/>
              <a:buChar char="-"/>
            </a:pPr>
            <a:r>
              <a:rPr lang="en">
                <a:solidFill>
                  <a:schemeClr val="dk1"/>
                </a:solidFill>
              </a:rPr>
              <a:t>Auto-encoder which is used for encoding the input image by applying dimension reduction and image compression.</a:t>
            </a:r>
            <a:endParaRPr>
              <a:solidFill>
                <a:schemeClr val="dk1"/>
              </a:solidFill>
            </a:endParaRPr>
          </a:p>
          <a:p>
            <a:pPr marL="457200" lvl="0" indent="-374332" algn="l" rtl="0">
              <a:spcBef>
                <a:spcPts val="0"/>
              </a:spcBef>
              <a:spcAft>
                <a:spcPts val="0"/>
              </a:spcAft>
              <a:buSzPct val="150000"/>
              <a:buChar char="-"/>
            </a:pPr>
            <a:r>
              <a:rPr lang="en">
                <a:solidFill>
                  <a:schemeClr val="dk1"/>
                </a:solidFill>
              </a:rPr>
              <a:t>Its result is a lower dimensional representation of that very same face</a:t>
            </a:r>
            <a:endParaRPr>
              <a:solidFill>
                <a:schemeClr val="dk1"/>
              </a:solidFill>
            </a:endParaRPr>
          </a:p>
          <a:p>
            <a:pPr marL="457200" lvl="0" indent="-374332" algn="l" rtl="0">
              <a:spcBef>
                <a:spcPts val="0"/>
              </a:spcBef>
              <a:spcAft>
                <a:spcPts val="0"/>
              </a:spcAft>
              <a:buSzPct val="150000"/>
              <a:buChar char="-"/>
            </a:pPr>
            <a:r>
              <a:rPr lang="en">
                <a:solidFill>
                  <a:schemeClr val="dk1"/>
                </a:solidFill>
              </a:rPr>
              <a:t>When passed through a </a:t>
            </a:r>
            <a:r>
              <a:rPr lang="en" b="1">
                <a:solidFill>
                  <a:schemeClr val="dk1"/>
                </a:solidFill>
              </a:rPr>
              <a:t>decoder</a:t>
            </a:r>
            <a:r>
              <a:rPr lang="en">
                <a:solidFill>
                  <a:schemeClr val="dk1"/>
                </a:solidFill>
              </a:rPr>
              <a:t>, the latent face is then reconstructed</a:t>
            </a:r>
            <a:endParaRPr>
              <a:solidFill>
                <a:schemeClr val="dk1"/>
              </a:solidFill>
            </a:endParaRPr>
          </a:p>
          <a:p>
            <a:pPr marL="457200" lvl="0" indent="0" algn="l" rtl="0">
              <a:spcBef>
                <a:spcPts val="0"/>
              </a:spcBef>
              <a:spcAft>
                <a:spcPts val="1200"/>
              </a:spcAft>
              <a:buNone/>
            </a:pPr>
            <a:endParaRPr/>
          </a:p>
        </p:txBody>
      </p:sp>
      <p:pic>
        <p:nvPicPr>
          <p:cNvPr id="148" name="Google Shape;148;p26"/>
          <p:cNvPicPr preferRelativeResize="0"/>
          <p:nvPr/>
        </p:nvPicPr>
        <p:blipFill>
          <a:blip r:embed="rId3">
            <a:alphaModFix/>
          </a:blip>
          <a:stretch>
            <a:fillRect/>
          </a:stretch>
        </p:blipFill>
        <p:spPr>
          <a:xfrm>
            <a:off x="631525" y="2702625"/>
            <a:ext cx="7880953" cy="1956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Training Deepfakes</a:t>
            </a:r>
            <a:endParaRPr/>
          </a:p>
        </p:txBody>
      </p:sp>
      <p:sp>
        <p:nvSpPr>
          <p:cNvPr id="154" name="Google Shape;154;p27"/>
          <p:cNvSpPr txBox="1">
            <a:spLocks noGrp="1"/>
          </p:cNvSpPr>
          <p:nvPr>
            <p:ph type="body" idx="1"/>
          </p:nvPr>
        </p:nvSpPr>
        <p:spPr>
          <a:xfrm>
            <a:off x="311700" y="1152475"/>
            <a:ext cx="8520600" cy="1729500"/>
          </a:xfrm>
          <a:prstGeom prst="rect">
            <a:avLst/>
          </a:prstGeom>
        </p:spPr>
        <p:txBody>
          <a:bodyPr spcFirstLastPara="1" wrap="square" lIns="91425" tIns="91425" rIns="91425" bIns="91425" anchor="t" anchorCtr="0">
            <a:normAutofit/>
          </a:bodyPr>
          <a:lstStyle/>
          <a:p>
            <a:pPr marL="457200" lvl="0" indent="-387191" algn="l" rtl="0">
              <a:spcBef>
                <a:spcPts val="0"/>
              </a:spcBef>
              <a:spcAft>
                <a:spcPts val="0"/>
              </a:spcAft>
              <a:buSzPct val="150000"/>
              <a:buChar char="-"/>
            </a:pPr>
            <a:r>
              <a:rPr lang="en">
                <a:solidFill>
                  <a:schemeClr val="dk1"/>
                </a:solidFill>
              </a:rPr>
              <a:t>Face swapping technology possible is finding a way to force both latent faces to be encoded on the same features. Deepfakes solved this by having both networks sharing the same encoder, yet using two different decoders.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0" algn="l" rtl="0">
              <a:spcBef>
                <a:spcPts val="0"/>
              </a:spcBef>
              <a:spcAft>
                <a:spcPts val="1200"/>
              </a:spcAft>
              <a:buNone/>
            </a:pPr>
            <a:endParaRPr/>
          </a:p>
        </p:txBody>
      </p:sp>
      <p:pic>
        <p:nvPicPr>
          <p:cNvPr id="155" name="Google Shape;155;p27"/>
          <p:cNvPicPr preferRelativeResize="0"/>
          <p:nvPr/>
        </p:nvPicPr>
        <p:blipFill>
          <a:blip r:embed="rId3">
            <a:alphaModFix/>
          </a:blip>
          <a:stretch>
            <a:fillRect/>
          </a:stretch>
        </p:blipFill>
        <p:spPr>
          <a:xfrm>
            <a:off x="2434200" y="2649600"/>
            <a:ext cx="4275590" cy="195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Generating Deepfakes</a:t>
            </a:r>
            <a:endParaRPr/>
          </a:p>
        </p:txBody>
      </p:sp>
      <p:sp>
        <p:nvSpPr>
          <p:cNvPr id="161" name="Google Shape;161;p28"/>
          <p:cNvSpPr txBox="1">
            <a:spLocks noGrp="1"/>
          </p:cNvSpPr>
          <p:nvPr>
            <p:ph type="body" idx="1"/>
          </p:nvPr>
        </p:nvSpPr>
        <p:spPr>
          <a:xfrm>
            <a:off x="311700" y="1152475"/>
            <a:ext cx="8520600" cy="1729500"/>
          </a:xfrm>
          <a:prstGeom prst="rect">
            <a:avLst/>
          </a:prstGeom>
        </p:spPr>
        <p:txBody>
          <a:bodyPr spcFirstLastPara="1" wrap="square" lIns="91425" tIns="91425" rIns="91425" bIns="91425" anchor="t" anchorCtr="0">
            <a:normAutofit/>
          </a:bodyPr>
          <a:lstStyle/>
          <a:p>
            <a:pPr marL="457200" lvl="0" indent="-387191" algn="l" rtl="0">
              <a:spcBef>
                <a:spcPts val="0"/>
              </a:spcBef>
              <a:spcAft>
                <a:spcPts val="0"/>
              </a:spcAft>
              <a:buSzPct val="150000"/>
              <a:buChar char="-"/>
            </a:pPr>
            <a:r>
              <a:rPr lang="en">
                <a:solidFill>
                  <a:schemeClr val="dk1"/>
                </a:solidFill>
              </a:rPr>
              <a:t>When the training process is complete, we can pass a latent face generated from Subject A to the Decoder B. As seen in the diagram below, the Decoder B will try to reconstruct Subject B, from the information relative to Subject A.</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0" algn="l" rtl="0">
              <a:spcBef>
                <a:spcPts val="0"/>
              </a:spcBef>
              <a:spcAft>
                <a:spcPts val="1200"/>
              </a:spcAft>
              <a:buNone/>
            </a:pPr>
            <a:endParaRPr/>
          </a:p>
        </p:txBody>
      </p:sp>
      <p:pic>
        <p:nvPicPr>
          <p:cNvPr id="162" name="Google Shape;162;p28"/>
          <p:cNvPicPr preferRelativeResize="0"/>
          <p:nvPr/>
        </p:nvPicPr>
        <p:blipFill>
          <a:blip r:embed="rId3">
            <a:alphaModFix/>
          </a:blip>
          <a:stretch>
            <a:fillRect/>
          </a:stretch>
        </p:blipFill>
        <p:spPr>
          <a:xfrm>
            <a:off x="2388162" y="2434325"/>
            <a:ext cx="4367674" cy="236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fontScale="90000"/>
          </a:bodyPr>
          <a:lstStyle/>
          <a:p>
            <a:pPr lvl="0"/>
            <a:r>
              <a:rPr lang="en-US" dirty="0"/>
              <a:t>Generative adversarial networks (GANs)</a:t>
            </a:r>
            <a:endParaRPr dirty="0"/>
          </a:p>
        </p:txBody>
      </p:sp>
      <p:sp>
        <p:nvSpPr>
          <p:cNvPr id="174" name="Google Shape;174;p30"/>
          <p:cNvSpPr txBox="1">
            <a:spLocks noGrp="1"/>
          </p:cNvSpPr>
          <p:nvPr>
            <p:ph type="body" idx="1"/>
          </p:nvPr>
        </p:nvSpPr>
        <p:spPr>
          <a:xfrm>
            <a:off x="311699" y="1048407"/>
            <a:ext cx="7697183" cy="1702676"/>
          </a:xfrm>
          <a:prstGeom prst="rect">
            <a:avLst/>
          </a:prstGeom>
        </p:spPr>
        <p:txBody>
          <a:bodyPr spcFirstLastPara="1" wrap="square" lIns="91425" tIns="91425" rIns="91425" bIns="91425" anchor="t" anchorCtr="0">
            <a:normAutofit/>
          </a:bodyPr>
          <a:lstStyle/>
          <a:p>
            <a:pPr marL="285750" lvl="0" indent="-285750">
              <a:buFontTx/>
              <a:buChar char="-"/>
            </a:pPr>
            <a:r>
              <a:rPr lang="en-US" dirty="0" smtClean="0"/>
              <a:t>GANs </a:t>
            </a:r>
            <a:r>
              <a:rPr lang="en-US" dirty="0"/>
              <a:t>are </a:t>
            </a:r>
            <a:r>
              <a:rPr lang="en-US" i="1" dirty="0"/>
              <a:t>generative</a:t>
            </a:r>
            <a:r>
              <a:rPr lang="en-US" dirty="0"/>
              <a:t> models: they create new data instances that resemble your training data. </a:t>
            </a:r>
            <a:endParaRPr lang="en-US" dirty="0" smtClean="0"/>
          </a:p>
          <a:p>
            <a:pPr marL="285750" lvl="0" indent="-285750">
              <a:buFontTx/>
              <a:buChar char="-"/>
            </a:pPr>
            <a:r>
              <a:rPr lang="en-US" dirty="0" smtClean="0"/>
              <a:t>For </a:t>
            </a:r>
            <a:r>
              <a:rPr lang="en-US" dirty="0"/>
              <a:t>example, GANs can create images that look like photographs of human faces, even though the faces don't belong to any real person. </a:t>
            </a:r>
            <a:endParaRPr dirty="0"/>
          </a:p>
        </p:txBody>
      </p:sp>
      <p:pic>
        <p:nvPicPr>
          <p:cNvPr id="3" name="Picture 2"/>
          <p:cNvPicPr>
            <a:picLocks noChangeAspect="1"/>
          </p:cNvPicPr>
          <p:nvPr/>
        </p:nvPicPr>
        <p:blipFill>
          <a:blip r:embed="rId3"/>
          <a:stretch>
            <a:fillRect/>
          </a:stretch>
        </p:blipFill>
        <p:spPr>
          <a:xfrm>
            <a:off x="814770" y="2813816"/>
            <a:ext cx="6946900" cy="1714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b="1" dirty="0" smtClean="0"/>
              <a:t>Background</a:t>
            </a:r>
            <a:r>
              <a:rPr lang="en-US" b="1" dirty="0"/>
              <a:t>: </a:t>
            </a:r>
            <a:r>
              <a:rPr lang="en-US" b="1" dirty="0" smtClean="0"/>
              <a:t>Generative </a:t>
            </a:r>
            <a:r>
              <a:rPr lang="en-US" b="1" dirty="0"/>
              <a:t>Model</a:t>
            </a:r>
            <a:r>
              <a:rPr lang="en-US" b="1" dirty="0" smtClean="0"/>
              <a:t>?</a:t>
            </a:r>
            <a:endParaRPr lang="en-US" dirty="0"/>
          </a:p>
        </p:txBody>
      </p:sp>
      <p:sp>
        <p:nvSpPr>
          <p:cNvPr id="3" name="Text Placeholder 2"/>
          <p:cNvSpPr>
            <a:spLocks noGrp="1"/>
          </p:cNvSpPr>
          <p:nvPr>
            <p:ph type="body" idx="1"/>
          </p:nvPr>
        </p:nvSpPr>
        <p:spPr>
          <a:xfrm>
            <a:off x="311700" y="1225225"/>
            <a:ext cx="4123140" cy="3354000"/>
          </a:xfrm>
        </p:spPr>
        <p:txBody>
          <a:bodyPr/>
          <a:lstStyle/>
          <a:p>
            <a:r>
              <a:rPr lang="en-US" b="1" dirty="0"/>
              <a:t>Generative</a:t>
            </a:r>
            <a:r>
              <a:rPr lang="en-US" dirty="0"/>
              <a:t> models can generate new data instances.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70" y="2026920"/>
            <a:ext cx="2827020" cy="2827020"/>
          </a:xfrm>
          <a:prstGeom prst="rect">
            <a:avLst/>
          </a:prstGeom>
        </p:spPr>
      </p:pic>
      <p:sp>
        <p:nvSpPr>
          <p:cNvPr id="5" name="Text Placeholder 2"/>
          <p:cNvSpPr txBox="1">
            <a:spLocks/>
          </p:cNvSpPr>
          <p:nvPr/>
        </p:nvSpPr>
        <p:spPr>
          <a:xfrm>
            <a:off x="4434840" y="1225225"/>
            <a:ext cx="4397460" cy="3354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r>
              <a:rPr lang="en-US" b="1" dirty="0" smtClean="0"/>
              <a:t>Discriminative</a:t>
            </a:r>
            <a:r>
              <a:rPr lang="en-US" dirty="0" smtClean="0"/>
              <a:t> models discriminate between different kinds of data instances.</a:t>
            </a:r>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0559" y="2344420"/>
            <a:ext cx="4469201" cy="2509520"/>
          </a:xfrm>
          <a:prstGeom prst="rect">
            <a:avLst/>
          </a:prstGeom>
        </p:spPr>
      </p:pic>
    </p:spTree>
    <p:extLst>
      <p:ext uri="{BB962C8B-B14F-4D97-AF65-F5344CB8AC3E}">
        <p14:creationId xmlns:p14="http://schemas.microsoft.com/office/powerpoint/2010/main" val="177677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a:t>
            </a:r>
            <a:r>
              <a:rPr lang="en-US" dirty="0" smtClean="0"/>
              <a:t>Structure</a:t>
            </a:r>
            <a:endParaRPr lang="en-US" dirty="0"/>
          </a:p>
        </p:txBody>
      </p:sp>
      <p:sp>
        <p:nvSpPr>
          <p:cNvPr id="3" name="Text Placeholder 2"/>
          <p:cNvSpPr>
            <a:spLocks noGrp="1"/>
          </p:cNvSpPr>
          <p:nvPr>
            <p:ph type="body" idx="1"/>
          </p:nvPr>
        </p:nvSpPr>
        <p:spPr/>
        <p:txBody>
          <a:bodyPr/>
          <a:lstStyle/>
          <a:p>
            <a:r>
              <a:rPr lang="en-US" dirty="0"/>
              <a:t>The </a:t>
            </a:r>
            <a:r>
              <a:rPr lang="en-US" b="1" dirty="0"/>
              <a:t>generator</a:t>
            </a:r>
            <a:r>
              <a:rPr lang="en-US" dirty="0"/>
              <a:t> learns to generate plausible data. The generated instances become negative training examples for the discriminator.</a:t>
            </a:r>
          </a:p>
          <a:p>
            <a:r>
              <a:rPr lang="en-US" dirty="0"/>
              <a:t>The </a:t>
            </a:r>
            <a:r>
              <a:rPr lang="en-US" b="1" dirty="0"/>
              <a:t>discriminator</a:t>
            </a:r>
            <a:r>
              <a:rPr lang="en-US" dirty="0"/>
              <a:t> learns to distinguish the generator's fake data from real data. The discriminator penalizes the generator for producing implausible results</a:t>
            </a:r>
            <a:r>
              <a:rPr lang="en-US" dirty="0" smtClean="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020" y="2736599"/>
            <a:ext cx="3591745" cy="1920626"/>
          </a:xfrm>
          <a:prstGeom prst="rect">
            <a:avLst/>
          </a:prstGeom>
        </p:spPr>
      </p:pic>
    </p:spTree>
    <p:extLst>
      <p:ext uri="{BB962C8B-B14F-4D97-AF65-F5344CB8AC3E}">
        <p14:creationId xmlns:p14="http://schemas.microsoft.com/office/powerpoint/2010/main" val="144419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3259475" y="482625"/>
            <a:ext cx="3672600" cy="3597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600"/>
              <a:t> DEEPFAKE</a:t>
            </a:r>
            <a:endParaRPr sz="4600"/>
          </a:p>
          <a:p>
            <a:pPr marL="0" lvl="0" indent="0" algn="ctr" rtl="0">
              <a:spcBef>
                <a:spcPts val="0"/>
              </a:spcBef>
              <a:spcAft>
                <a:spcPts val="0"/>
              </a:spcAft>
              <a:buNone/>
            </a:pPr>
            <a:r>
              <a:rPr lang="en" sz="3000"/>
              <a:t>Fake or real</a:t>
            </a:r>
            <a:endParaRPr sz="3000"/>
          </a:p>
          <a:p>
            <a:pPr marL="0" lvl="0" indent="0" algn="ctr" rtl="0">
              <a:spcBef>
                <a:spcPts val="0"/>
              </a:spcBef>
              <a:spcAft>
                <a:spcPts val="0"/>
              </a:spcAft>
              <a:buNone/>
            </a:pPr>
            <a:endParaRPr sz="3000"/>
          </a:p>
          <a:p>
            <a:pPr marL="0" lvl="0" indent="0" algn="ctr" rtl="0">
              <a:spcBef>
                <a:spcPts val="0"/>
              </a:spcBef>
              <a:spcAft>
                <a:spcPts val="0"/>
              </a:spcAft>
              <a:buNone/>
            </a:pPr>
            <a:r>
              <a:rPr lang="en" sz="3000"/>
              <a:t>Members:</a:t>
            </a:r>
            <a:endParaRPr sz="3000"/>
          </a:p>
          <a:p>
            <a:pPr marL="0" lvl="0" indent="0" algn="ctr" rtl="0">
              <a:spcBef>
                <a:spcPts val="0"/>
              </a:spcBef>
              <a:spcAft>
                <a:spcPts val="0"/>
              </a:spcAft>
              <a:buNone/>
            </a:pPr>
            <a:endParaRPr sz="3000"/>
          </a:p>
          <a:p>
            <a:pPr marL="0" lvl="0" indent="0" algn="l" rtl="0">
              <a:spcBef>
                <a:spcPts val="0"/>
              </a:spcBef>
              <a:spcAft>
                <a:spcPts val="0"/>
              </a:spcAft>
              <a:buNone/>
            </a:pP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4036"/>
            <a:ext cx="8520600" cy="831300"/>
          </a:xfrm>
        </p:spPr>
        <p:txBody>
          <a:bodyPr/>
          <a:lstStyle/>
          <a:p>
            <a:r>
              <a:rPr lang="en-US" dirty="0" smtClean="0"/>
              <a:t>Activity</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026" y="1068397"/>
            <a:ext cx="6261948" cy="1259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484" y="2415863"/>
            <a:ext cx="6215031" cy="97272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484" y="3546129"/>
            <a:ext cx="6532581" cy="1033095"/>
          </a:xfrm>
          <a:prstGeom prst="rect">
            <a:avLst/>
          </a:prstGeom>
        </p:spPr>
      </p:pic>
    </p:spTree>
    <p:extLst>
      <p:ext uri="{BB962C8B-B14F-4D97-AF65-F5344CB8AC3E}">
        <p14:creationId xmlns:p14="http://schemas.microsoft.com/office/powerpoint/2010/main" val="160533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Whole system structure</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303" y="1451477"/>
            <a:ext cx="6022428" cy="2690221"/>
          </a:xfrm>
          <a:prstGeom prst="rect">
            <a:avLst/>
          </a:prstGeom>
        </p:spPr>
      </p:pic>
    </p:spTree>
    <p:extLst>
      <p:ext uri="{BB962C8B-B14F-4D97-AF65-F5344CB8AC3E}">
        <p14:creationId xmlns:p14="http://schemas.microsoft.com/office/powerpoint/2010/main" val="165997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Discriminator</a:t>
            </a:r>
            <a:endParaRPr lang="en-US" dirty="0"/>
          </a:p>
        </p:txBody>
      </p:sp>
      <p:sp>
        <p:nvSpPr>
          <p:cNvPr id="3" name="Text Placeholder 2"/>
          <p:cNvSpPr>
            <a:spLocks noGrp="1"/>
          </p:cNvSpPr>
          <p:nvPr>
            <p:ph type="body" idx="1"/>
          </p:nvPr>
        </p:nvSpPr>
        <p:spPr>
          <a:xfrm>
            <a:off x="311700" y="1225225"/>
            <a:ext cx="3503555" cy="3204885"/>
          </a:xfrm>
        </p:spPr>
        <p:txBody>
          <a:bodyPr>
            <a:normAutofit/>
          </a:bodyPr>
          <a:lstStyle/>
          <a:p>
            <a:pPr marL="285750" indent="-285750">
              <a:lnSpc>
                <a:spcPct val="100000"/>
              </a:lnSpc>
              <a:buClrTx/>
              <a:buSzTx/>
            </a:pPr>
            <a:r>
              <a:rPr lang="en-US" dirty="0" smtClean="0"/>
              <a:t>Simply </a:t>
            </a:r>
            <a:r>
              <a:rPr lang="en-US" dirty="0"/>
              <a:t>a </a:t>
            </a:r>
            <a:r>
              <a:rPr lang="en-US" dirty="0" smtClean="0"/>
              <a:t>classifier tries </a:t>
            </a:r>
            <a:r>
              <a:rPr lang="en-US" dirty="0"/>
              <a:t>to distinguish real data from the data created by the </a:t>
            </a:r>
            <a:r>
              <a:rPr lang="en-US" dirty="0" smtClean="0"/>
              <a:t>generator.</a:t>
            </a:r>
          </a:p>
          <a:p>
            <a:pPr marL="285750" indent="-285750">
              <a:lnSpc>
                <a:spcPct val="100000"/>
              </a:lnSpc>
              <a:buClrTx/>
              <a:buSzTx/>
            </a:pPr>
            <a:r>
              <a:rPr lang="en-US" dirty="0"/>
              <a:t>Training </a:t>
            </a:r>
            <a:r>
              <a:rPr lang="en-US" dirty="0" smtClean="0"/>
              <a:t>Data: Real </a:t>
            </a:r>
            <a:r>
              <a:rPr lang="en-US" dirty="0"/>
              <a:t>data </a:t>
            </a:r>
            <a:r>
              <a:rPr lang="en-US" dirty="0" smtClean="0"/>
              <a:t>and fake data</a:t>
            </a:r>
            <a:endParaRPr lang="en-US" dirty="0"/>
          </a:p>
          <a:p>
            <a:pPr marL="0" lvl="0" indent="0">
              <a:lnSpc>
                <a:spcPct val="100000"/>
              </a:lnSpc>
              <a:buClrTx/>
              <a:buSzTx/>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328" y="1425484"/>
            <a:ext cx="5178972" cy="2403607"/>
          </a:xfrm>
          <a:prstGeom prst="rect">
            <a:avLst/>
          </a:prstGeom>
        </p:spPr>
      </p:pic>
      <p:sp>
        <p:nvSpPr>
          <p:cNvPr id="6" name="AutoShape 2" descr=" diagram of a generative adversarial network. At the center of th"/>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80029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Discriminator</a:t>
            </a:r>
            <a:endParaRPr lang="en-US" dirty="0"/>
          </a:p>
        </p:txBody>
      </p:sp>
      <p:sp>
        <p:nvSpPr>
          <p:cNvPr id="3" name="Text Placeholder 2"/>
          <p:cNvSpPr>
            <a:spLocks noGrp="1"/>
          </p:cNvSpPr>
          <p:nvPr>
            <p:ph type="body" idx="1"/>
          </p:nvPr>
        </p:nvSpPr>
        <p:spPr>
          <a:xfrm>
            <a:off x="311700" y="1225225"/>
            <a:ext cx="3274955" cy="3638437"/>
          </a:xfrm>
        </p:spPr>
        <p:txBody>
          <a:bodyPr>
            <a:normAutofit fontScale="85000" lnSpcReduction="10000"/>
          </a:bodyPr>
          <a:lstStyle/>
          <a:p>
            <a:pPr marL="0" lvl="0" indent="0">
              <a:lnSpc>
                <a:spcPct val="100000"/>
              </a:lnSpc>
              <a:buClrTx/>
              <a:buSzTx/>
              <a:buNone/>
            </a:pPr>
            <a:r>
              <a:rPr lang="en-US" dirty="0"/>
              <a:t>During discriminator training, the discriminator ignores the generator loss and just uses the discriminator loss. </a:t>
            </a:r>
            <a:endParaRPr lang="en-US" dirty="0" smtClean="0"/>
          </a:p>
          <a:p>
            <a:pPr marL="342900" lvl="0">
              <a:lnSpc>
                <a:spcPct val="100000"/>
              </a:lnSpc>
              <a:buClrTx/>
              <a:buSzTx/>
              <a:buFont typeface="+mj-lt"/>
              <a:buAutoNum type="arabicPeriod"/>
            </a:pPr>
            <a:r>
              <a:rPr lang="en-US" dirty="0" smtClean="0"/>
              <a:t>The </a:t>
            </a:r>
            <a:r>
              <a:rPr lang="en-US" dirty="0"/>
              <a:t>discriminator classifies both real data and fake data from the generator</a:t>
            </a:r>
            <a:r>
              <a:rPr lang="en-US" dirty="0" smtClean="0"/>
              <a:t>.</a:t>
            </a:r>
          </a:p>
          <a:p>
            <a:pPr marL="342900" lvl="0">
              <a:lnSpc>
                <a:spcPct val="100000"/>
              </a:lnSpc>
              <a:buClrTx/>
              <a:buSzTx/>
              <a:buFont typeface="+mj-lt"/>
              <a:buAutoNum type="arabicPeriod"/>
            </a:pPr>
            <a:r>
              <a:rPr lang="en-US" dirty="0" smtClean="0"/>
              <a:t>The </a:t>
            </a:r>
            <a:r>
              <a:rPr lang="en-US" dirty="0"/>
              <a:t>discriminator loss penalizes the discriminator for misclassifying a real instance as fake or a fake instance as real</a:t>
            </a:r>
            <a:r>
              <a:rPr lang="en-US" dirty="0" smtClean="0"/>
              <a:t>.</a:t>
            </a:r>
          </a:p>
          <a:p>
            <a:pPr marL="342900" lvl="0">
              <a:lnSpc>
                <a:spcPct val="100000"/>
              </a:lnSpc>
              <a:buClrTx/>
              <a:buSzTx/>
              <a:buFont typeface="+mj-lt"/>
              <a:buAutoNum type="arabicPeriod"/>
            </a:pPr>
            <a:r>
              <a:rPr lang="en-US" dirty="0" smtClean="0"/>
              <a:t>The </a:t>
            </a:r>
            <a:r>
              <a:rPr lang="en-US" dirty="0"/>
              <a:t>discriminator updates its weights </a:t>
            </a:r>
            <a:r>
              <a:rPr lang="en-US" dirty="0" smtClean="0"/>
              <a:t>through </a:t>
            </a:r>
            <a:r>
              <a:rPr lang="en-US" dirty="0" smtClean="0">
                <a:hlinkClick r:id="rId3"/>
              </a:rPr>
              <a:t>backpropagation</a:t>
            </a:r>
            <a:r>
              <a:rPr lang="en-US" dirty="0"/>
              <a:t> from the discriminator loss through the discriminator network.</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240" y="1425484"/>
            <a:ext cx="5007060" cy="2323821"/>
          </a:xfrm>
          <a:prstGeom prst="rect">
            <a:avLst/>
          </a:prstGeom>
        </p:spPr>
      </p:pic>
      <p:sp>
        <p:nvSpPr>
          <p:cNvPr id="5" name="Rectangle 1"/>
          <p:cNvSpPr>
            <a:spLocks noChangeArrowheads="1"/>
          </p:cNvSpPr>
          <p:nvPr/>
        </p:nvSpPr>
        <p:spPr bwMode="auto">
          <a:xfrm>
            <a:off x="0" y="136267"/>
            <a:ext cx="6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202124"/>
              </a:solidFill>
              <a:effectLst/>
              <a:latin typeface="Arial" charset="0"/>
            </a:endParaRPr>
          </a:p>
        </p:txBody>
      </p:sp>
      <p:sp>
        <p:nvSpPr>
          <p:cNvPr id="6" name="AutoShape 2" descr=" diagram of a generative adversarial network. At the center of th"/>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8353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sp>
        <p:nvSpPr>
          <p:cNvPr id="3" name="Text Placeholder 2"/>
          <p:cNvSpPr>
            <a:spLocks noGrp="1"/>
          </p:cNvSpPr>
          <p:nvPr>
            <p:ph type="body" idx="1"/>
          </p:nvPr>
        </p:nvSpPr>
        <p:spPr>
          <a:xfrm>
            <a:off x="311700" y="1225225"/>
            <a:ext cx="3274955" cy="3638437"/>
          </a:xfrm>
        </p:spPr>
        <p:txBody>
          <a:bodyPr>
            <a:normAutofit fontScale="92500" lnSpcReduction="10000"/>
          </a:bodyPr>
          <a:lstStyle/>
          <a:p>
            <a:r>
              <a:rPr lang="en-US" dirty="0"/>
              <a:t>The generator part of a GAN learns to create fake data by incorporating feedback from the discriminator. It learns to make the discriminator classify its output as real.</a:t>
            </a:r>
          </a:p>
          <a:p>
            <a:r>
              <a:rPr lang="en-US" dirty="0"/>
              <a:t>Generator training requires tighter integration between the generator and the discriminator than discriminator training requires. </a:t>
            </a:r>
          </a:p>
        </p:txBody>
      </p:sp>
      <p:sp>
        <p:nvSpPr>
          <p:cNvPr id="5" name="Rectangle 1"/>
          <p:cNvSpPr>
            <a:spLocks noChangeArrowheads="1"/>
          </p:cNvSpPr>
          <p:nvPr/>
        </p:nvSpPr>
        <p:spPr bwMode="auto">
          <a:xfrm>
            <a:off x="0" y="136267"/>
            <a:ext cx="6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202124"/>
              </a:solidFill>
              <a:effectLst/>
              <a:latin typeface="Arial" charset="0"/>
            </a:endParaRPr>
          </a:p>
        </p:txBody>
      </p:sp>
      <p:sp>
        <p:nvSpPr>
          <p:cNvPr id="6" name="AutoShape 2" descr=" diagram of a generative adversarial network. At the center of th"/>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348" y="1615440"/>
            <a:ext cx="5450047" cy="2484120"/>
          </a:xfrm>
          <a:prstGeom prst="rect">
            <a:avLst/>
          </a:prstGeom>
        </p:spPr>
      </p:pic>
    </p:spTree>
    <p:extLst>
      <p:ext uri="{BB962C8B-B14F-4D97-AF65-F5344CB8AC3E}">
        <p14:creationId xmlns:p14="http://schemas.microsoft.com/office/powerpoint/2010/main" val="55391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sp>
        <p:nvSpPr>
          <p:cNvPr id="3" name="Text Placeholder 2"/>
          <p:cNvSpPr>
            <a:spLocks noGrp="1"/>
          </p:cNvSpPr>
          <p:nvPr>
            <p:ph type="body" idx="1"/>
          </p:nvPr>
        </p:nvSpPr>
        <p:spPr>
          <a:xfrm>
            <a:off x="311700" y="1225225"/>
            <a:ext cx="3274955" cy="3638437"/>
          </a:xfrm>
        </p:spPr>
        <p:txBody>
          <a:bodyPr>
            <a:normAutofit fontScale="92500" lnSpcReduction="20000"/>
          </a:bodyPr>
          <a:lstStyle/>
          <a:p>
            <a:pPr>
              <a:buFont typeface="+mj-lt"/>
              <a:buAutoNum type="arabicPeriod"/>
            </a:pPr>
            <a:r>
              <a:rPr lang="en-US" dirty="0"/>
              <a:t>Sample random noise.</a:t>
            </a:r>
          </a:p>
          <a:p>
            <a:pPr>
              <a:buFont typeface="+mj-lt"/>
              <a:buAutoNum type="arabicPeriod"/>
            </a:pPr>
            <a:r>
              <a:rPr lang="en-US" dirty="0"/>
              <a:t>Produce generator output from sampled random noise.</a:t>
            </a:r>
          </a:p>
          <a:p>
            <a:pPr>
              <a:buFont typeface="+mj-lt"/>
              <a:buAutoNum type="arabicPeriod"/>
            </a:pPr>
            <a:r>
              <a:rPr lang="en-US" dirty="0"/>
              <a:t>Get discriminator "Real" or "Fake" classification for generator output.</a:t>
            </a:r>
          </a:p>
          <a:p>
            <a:pPr>
              <a:buFont typeface="+mj-lt"/>
              <a:buAutoNum type="arabicPeriod"/>
            </a:pPr>
            <a:r>
              <a:rPr lang="en-US" dirty="0"/>
              <a:t>Calculate loss from discriminator classification.</a:t>
            </a:r>
          </a:p>
          <a:p>
            <a:pPr>
              <a:buFont typeface="+mj-lt"/>
              <a:buAutoNum type="arabicPeriod"/>
            </a:pPr>
            <a:r>
              <a:rPr lang="en-US" dirty="0" err="1"/>
              <a:t>Backpropagate</a:t>
            </a:r>
            <a:r>
              <a:rPr lang="en-US" dirty="0"/>
              <a:t> through both the discriminator and generator to obtain gradients.</a:t>
            </a:r>
          </a:p>
          <a:p>
            <a:pPr>
              <a:buFont typeface="+mj-lt"/>
              <a:buAutoNum type="arabicPeriod"/>
            </a:pPr>
            <a:r>
              <a:rPr lang="en-US" dirty="0"/>
              <a:t>Use gradients to change only the generator weights.</a:t>
            </a:r>
          </a:p>
        </p:txBody>
      </p:sp>
      <p:sp>
        <p:nvSpPr>
          <p:cNvPr id="5" name="Rectangle 1"/>
          <p:cNvSpPr>
            <a:spLocks noChangeArrowheads="1"/>
          </p:cNvSpPr>
          <p:nvPr/>
        </p:nvSpPr>
        <p:spPr bwMode="auto">
          <a:xfrm>
            <a:off x="0" y="136267"/>
            <a:ext cx="6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202124"/>
              </a:solidFill>
              <a:effectLst/>
              <a:latin typeface="Arial" charset="0"/>
            </a:endParaRPr>
          </a:p>
        </p:txBody>
      </p:sp>
      <p:sp>
        <p:nvSpPr>
          <p:cNvPr id="6" name="AutoShape 2" descr=" diagram of a generative adversarial network. At the center of th"/>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348" y="1615440"/>
            <a:ext cx="5450047" cy="2484120"/>
          </a:xfrm>
          <a:prstGeom prst="rect">
            <a:avLst/>
          </a:prstGeom>
        </p:spPr>
      </p:pic>
    </p:spTree>
    <p:extLst>
      <p:ext uri="{BB962C8B-B14F-4D97-AF65-F5344CB8AC3E}">
        <p14:creationId xmlns:p14="http://schemas.microsoft.com/office/powerpoint/2010/main" val="1346850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 Training Problem</a:t>
            </a:r>
            <a:endParaRPr lang="en-US" dirty="0"/>
          </a:p>
        </p:txBody>
      </p:sp>
      <p:sp>
        <p:nvSpPr>
          <p:cNvPr id="3" name="Text Placeholder 2"/>
          <p:cNvSpPr>
            <a:spLocks noGrp="1"/>
          </p:cNvSpPr>
          <p:nvPr>
            <p:ph type="body" idx="1"/>
          </p:nvPr>
        </p:nvSpPr>
        <p:spPr>
          <a:xfrm>
            <a:off x="311700" y="1225225"/>
            <a:ext cx="3864060" cy="3255335"/>
          </a:xfrm>
        </p:spPr>
        <p:txBody>
          <a:bodyPr/>
          <a:lstStyle/>
          <a:p>
            <a:r>
              <a:rPr lang="en-US" dirty="0"/>
              <a:t>GANs must juggle two different kinds of training (generator and discriminator</a:t>
            </a:r>
            <a:r>
              <a:rPr lang="en-US" dirty="0" smtClean="0"/>
              <a:t>)?</a:t>
            </a:r>
          </a:p>
        </p:txBody>
      </p:sp>
      <p:sp>
        <p:nvSpPr>
          <p:cNvPr id="4" name="Text Placeholder 2"/>
          <p:cNvSpPr txBox="1">
            <a:spLocks/>
          </p:cNvSpPr>
          <p:nvPr/>
        </p:nvSpPr>
        <p:spPr>
          <a:xfrm>
            <a:off x="4175760" y="1303225"/>
            <a:ext cx="3864060" cy="32553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r>
              <a:rPr lang="en-US" dirty="0"/>
              <a:t>GAN convergence is hard to identify.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 y="2459723"/>
            <a:ext cx="2356210" cy="20208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2780" y="2459723"/>
            <a:ext cx="2179884" cy="2020837"/>
          </a:xfrm>
          <a:prstGeom prst="rect">
            <a:avLst/>
          </a:prstGeom>
        </p:spPr>
      </p:pic>
    </p:spTree>
    <p:extLst>
      <p:ext uri="{BB962C8B-B14F-4D97-AF65-F5344CB8AC3E}">
        <p14:creationId xmlns:p14="http://schemas.microsoft.com/office/powerpoint/2010/main" val="18025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Alternating </a:t>
            </a:r>
            <a:r>
              <a:rPr lang="en-US" dirty="0" smtClean="0"/>
              <a:t>Training</a:t>
            </a:r>
            <a:endParaRPr lang="en-US" dirty="0"/>
          </a:p>
        </p:txBody>
      </p:sp>
      <p:sp>
        <p:nvSpPr>
          <p:cNvPr id="3" name="Text Placeholder 2"/>
          <p:cNvSpPr>
            <a:spLocks noGrp="1"/>
          </p:cNvSpPr>
          <p:nvPr>
            <p:ph type="body" idx="1"/>
          </p:nvPr>
        </p:nvSpPr>
        <p:spPr>
          <a:xfrm>
            <a:off x="311700" y="1225225"/>
            <a:ext cx="4260300" cy="2874335"/>
          </a:xfrm>
        </p:spPr>
        <p:txBody>
          <a:bodyPr/>
          <a:lstStyle/>
          <a:p>
            <a:pPr>
              <a:buFont typeface="+mj-lt"/>
              <a:buAutoNum type="arabicPeriod"/>
            </a:pPr>
            <a:r>
              <a:rPr lang="en-US" dirty="0"/>
              <a:t>The discriminator trains for one or more epochs.</a:t>
            </a:r>
          </a:p>
          <a:p>
            <a:pPr>
              <a:buFont typeface="+mj-lt"/>
              <a:buAutoNum type="arabicPeriod"/>
            </a:pPr>
            <a:r>
              <a:rPr lang="en-US" dirty="0"/>
              <a:t>The generator trains for one or more epochs.</a:t>
            </a:r>
          </a:p>
          <a:p>
            <a:pPr>
              <a:buFont typeface="+mj-lt"/>
              <a:buAutoNum type="arabicPeriod"/>
            </a:pPr>
            <a:r>
              <a:rPr lang="en-US" dirty="0"/>
              <a:t>Repeat steps 1 and 2 to continue to train the generator and discriminator networks.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362" y="1147225"/>
            <a:ext cx="2809237" cy="2909316"/>
          </a:xfrm>
          <a:prstGeom prst="rect">
            <a:avLst/>
          </a:prstGeom>
        </p:spPr>
      </p:pic>
    </p:spTree>
    <p:extLst>
      <p:ext uri="{BB962C8B-B14F-4D97-AF65-F5344CB8AC3E}">
        <p14:creationId xmlns:p14="http://schemas.microsoft.com/office/powerpoint/2010/main" val="226056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Convergence</a:t>
            </a:r>
          </a:p>
        </p:txBody>
      </p:sp>
      <p:sp>
        <p:nvSpPr>
          <p:cNvPr id="3" name="Text Placeholder 2"/>
          <p:cNvSpPr>
            <a:spLocks noGrp="1"/>
          </p:cNvSpPr>
          <p:nvPr>
            <p:ph type="body" idx="1"/>
          </p:nvPr>
        </p:nvSpPr>
        <p:spPr>
          <a:xfrm>
            <a:off x="311700" y="1225225"/>
            <a:ext cx="4260300" cy="2874335"/>
          </a:xfrm>
        </p:spPr>
        <p:txBody>
          <a:bodyPr>
            <a:normAutofit/>
          </a:bodyPr>
          <a:lstStyle/>
          <a:p>
            <a:r>
              <a:rPr lang="en-US" dirty="0"/>
              <a:t>Nash equilibrium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62" y="1147225"/>
            <a:ext cx="2809237" cy="2909316"/>
          </a:xfrm>
          <a:prstGeom prst="rect">
            <a:avLst/>
          </a:prstGeom>
        </p:spPr>
      </p:pic>
    </p:spTree>
    <p:extLst>
      <p:ext uri="{BB962C8B-B14F-4D97-AF65-F5344CB8AC3E}">
        <p14:creationId xmlns:p14="http://schemas.microsoft.com/office/powerpoint/2010/main" val="945805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GANN in Deepfakes</a:t>
            </a:r>
            <a:endParaRPr/>
          </a:p>
        </p:txBody>
      </p:sp>
      <p:sp>
        <p:nvSpPr>
          <p:cNvPr id="221" name="Google Shape;221;p3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33250" y="2935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Outline   WHW</a:t>
            </a:r>
            <a:endParaRPr/>
          </a:p>
        </p:txBody>
      </p:sp>
      <p:sp>
        <p:nvSpPr>
          <p:cNvPr id="75" name="Google Shape;75;p1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fontScale="92500"/>
          </a:bodyPr>
          <a:lstStyle/>
          <a:p>
            <a:pPr marL="457200" lvl="0" indent="-325755" algn="l" rtl="0">
              <a:spcBef>
                <a:spcPts val="0"/>
              </a:spcBef>
              <a:spcAft>
                <a:spcPts val="0"/>
              </a:spcAft>
              <a:buSzPct val="100000"/>
              <a:buAutoNum type="arabicPeriod"/>
            </a:pPr>
            <a:r>
              <a:rPr lang="en" b="1"/>
              <a:t>Introduction</a:t>
            </a:r>
            <a:r>
              <a:rPr lang="en"/>
              <a:t>: </a:t>
            </a:r>
            <a:r>
              <a:rPr lang="en" i="1"/>
              <a:t>What is Deepfake</a:t>
            </a:r>
            <a:endParaRPr i="1"/>
          </a:p>
          <a:p>
            <a:pPr marL="457200" lvl="0" indent="0" algn="l" rtl="0">
              <a:spcBef>
                <a:spcPts val="1200"/>
              </a:spcBef>
              <a:spcAft>
                <a:spcPts val="0"/>
              </a:spcAft>
              <a:buNone/>
            </a:pPr>
            <a:r>
              <a:rPr lang="en"/>
              <a:t>(Video ngắn: Donal Trump là thành viên của chúng ta, giới thiệu Deepfake lịch sử) PMN</a:t>
            </a:r>
            <a:endParaRPr/>
          </a:p>
          <a:p>
            <a:pPr marL="457200" lvl="0" indent="-325755" algn="l" rtl="0">
              <a:spcBef>
                <a:spcPts val="1200"/>
              </a:spcBef>
              <a:spcAft>
                <a:spcPts val="0"/>
              </a:spcAft>
              <a:buSzPct val="100000"/>
              <a:buAutoNum type="arabicPeriod"/>
            </a:pPr>
            <a:r>
              <a:rPr lang="en" b="1"/>
              <a:t>Thuật toán</a:t>
            </a:r>
            <a:r>
              <a:rPr lang="en"/>
              <a:t>: </a:t>
            </a:r>
            <a:r>
              <a:rPr lang="en" i="1"/>
              <a:t>How to build</a:t>
            </a:r>
            <a:endParaRPr i="1"/>
          </a:p>
          <a:p>
            <a:pPr marL="457200" lvl="0" indent="0" algn="l" rtl="0">
              <a:spcBef>
                <a:spcPts val="1200"/>
              </a:spcBef>
              <a:spcAft>
                <a:spcPts val="0"/>
              </a:spcAft>
              <a:buNone/>
            </a:pPr>
            <a:r>
              <a:rPr lang="en"/>
              <a:t> (Cnn (HTH), GAN(TTMH))</a:t>
            </a:r>
            <a:endParaRPr/>
          </a:p>
          <a:p>
            <a:pPr marL="457200" lvl="0" indent="-325755" algn="l" rtl="0">
              <a:spcBef>
                <a:spcPts val="1200"/>
              </a:spcBef>
              <a:spcAft>
                <a:spcPts val="0"/>
              </a:spcAft>
              <a:buSzPct val="100000"/>
              <a:buAutoNum type="arabicPeriod"/>
            </a:pPr>
            <a:r>
              <a:rPr lang="en" b="1"/>
              <a:t>Application</a:t>
            </a:r>
            <a:r>
              <a:rPr lang="en"/>
              <a:t>: </a:t>
            </a:r>
            <a:r>
              <a:rPr lang="en" i="1"/>
              <a:t>Which it bring to us</a:t>
            </a:r>
            <a:endParaRPr i="1"/>
          </a:p>
          <a:p>
            <a:pPr marL="457200" lvl="0" indent="0" algn="l" rtl="0">
              <a:spcBef>
                <a:spcPts val="1200"/>
              </a:spcBef>
              <a:spcAft>
                <a:spcPts val="0"/>
              </a:spcAft>
              <a:buNone/>
            </a:pPr>
            <a:r>
              <a:rPr lang="en"/>
              <a:t>Deepfake mang lại điều gì cho chúng ta(TNQ)</a:t>
            </a:r>
            <a:endParaRPr/>
          </a:p>
          <a:p>
            <a:pPr marL="457200" lvl="0" indent="-325755" algn="l" rtl="0">
              <a:spcBef>
                <a:spcPts val="1200"/>
              </a:spcBef>
              <a:spcAft>
                <a:spcPts val="0"/>
              </a:spcAft>
              <a:buSzPct val="100000"/>
              <a:buAutoNum type="arabicPeriod"/>
            </a:pPr>
            <a:r>
              <a:rPr lang="en" b="1"/>
              <a:t>Conclusion</a:t>
            </a:r>
            <a:endParaRPr b="1"/>
          </a:p>
          <a:p>
            <a:pPr marL="457200" lvl="0" indent="0" algn="l" rtl="0">
              <a:spcBef>
                <a:spcPts val="1200"/>
              </a:spcBef>
              <a:spcAft>
                <a:spcPts val="12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Compare 2 algorithm</a:t>
            </a:r>
            <a:endParaRPr/>
          </a:p>
        </p:txBody>
      </p:sp>
      <p:sp>
        <p:nvSpPr>
          <p:cNvPr id="227" name="Google Shape;227;p3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Application</a:t>
            </a:r>
            <a:endParaRPr/>
          </a:p>
        </p:txBody>
      </p:sp>
      <p:sp>
        <p:nvSpPr>
          <p:cNvPr id="233" name="Google Shape;233;p40"/>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Positive side</a:t>
            </a:r>
            <a:endParaRPr/>
          </a:p>
        </p:txBody>
      </p:sp>
      <p:sp>
        <p:nvSpPr>
          <p:cNvPr id="234" name="Google Shape;234;p40"/>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Negative side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41"/>
          <p:cNvPicPr preferRelativeResize="0"/>
          <p:nvPr/>
        </p:nvPicPr>
        <p:blipFill>
          <a:blip r:embed="rId3">
            <a:alphaModFix/>
          </a:blip>
          <a:stretch>
            <a:fillRect/>
          </a:stretch>
        </p:blipFill>
        <p:spPr>
          <a:xfrm>
            <a:off x="1325300" y="233050"/>
            <a:ext cx="6236526" cy="4677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Positive side of Deepfake</a:t>
            </a:r>
            <a:endParaRPr/>
          </a:p>
        </p:txBody>
      </p:sp>
      <p:sp>
        <p:nvSpPr>
          <p:cNvPr id="245" name="Google Shape;245;p42"/>
          <p:cNvSpPr txBox="1">
            <a:spLocks noGrp="1"/>
          </p:cNvSpPr>
          <p:nvPr>
            <p:ph type="body" idx="1"/>
          </p:nvPr>
        </p:nvSpPr>
        <p:spPr>
          <a:xfrm>
            <a:off x="168125" y="1199875"/>
            <a:ext cx="8520600" cy="3354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Emotion</a:t>
            </a:r>
            <a:endParaRPr/>
          </a:p>
          <a:p>
            <a:pPr marL="0" lvl="0" indent="0" algn="l" rtl="0">
              <a:spcBef>
                <a:spcPts val="1200"/>
              </a:spcBef>
              <a:spcAft>
                <a:spcPts val="0"/>
              </a:spcAft>
              <a:buNone/>
            </a:pPr>
            <a:r>
              <a:rPr lang="en"/>
              <a:t>Finance profits</a:t>
            </a:r>
            <a:endParaRPr/>
          </a:p>
          <a:p>
            <a:pPr marL="0" lvl="0" indent="0" algn="l" rtl="0">
              <a:spcBef>
                <a:spcPts val="1200"/>
              </a:spcBef>
              <a:spcAft>
                <a:spcPts val="0"/>
              </a:spcAft>
              <a:buClr>
                <a:schemeClr val="dk1"/>
              </a:buClr>
              <a:buSzPct val="55768"/>
              <a:buFont typeface="Arial"/>
              <a:buNone/>
            </a:pPr>
            <a:r>
              <a:rPr lang="en" sz="1972">
                <a:latin typeface="Arial"/>
                <a:ea typeface="Arial"/>
                <a:cs typeface="Arial"/>
                <a:sym typeface="Arial"/>
              </a:rPr>
              <a:t>model nổi tiếng có nhiều hợp đồng và muốn quảng bá nhiều hơn qua nhiều hình ảnh đa dạng …. quá bận</a:t>
            </a:r>
            <a:endParaRPr sz="1972">
              <a:latin typeface="Arial"/>
              <a:ea typeface="Arial"/>
              <a:cs typeface="Arial"/>
              <a:sym typeface="Arial"/>
            </a:endParaRPr>
          </a:p>
          <a:p>
            <a:pPr marL="0" lvl="0" indent="0" algn="l" rtl="0">
              <a:spcBef>
                <a:spcPts val="0"/>
              </a:spcBef>
              <a:spcAft>
                <a:spcPts val="0"/>
              </a:spcAft>
              <a:buClr>
                <a:schemeClr val="dk1"/>
              </a:buClr>
              <a:buSzPct val="55768"/>
              <a:buFont typeface="Arial"/>
              <a:buNone/>
            </a:pPr>
            <a:endParaRPr sz="1972">
              <a:latin typeface="Arial"/>
              <a:ea typeface="Arial"/>
              <a:cs typeface="Arial"/>
              <a:sym typeface="Arial"/>
            </a:endParaRPr>
          </a:p>
          <a:p>
            <a:pPr marL="0" lvl="0" indent="0" algn="l" rtl="0">
              <a:spcBef>
                <a:spcPts val="0"/>
              </a:spcBef>
              <a:spcAft>
                <a:spcPts val="0"/>
              </a:spcAft>
              <a:buClr>
                <a:schemeClr val="dk1"/>
              </a:buClr>
              <a:buSzPct val="55768"/>
              <a:buFont typeface="Arial"/>
              <a:buNone/>
            </a:pPr>
            <a:r>
              <a:rPr lang="en" sz="1972">
                <a:latin typeface="Arial"/>
                <a:ea typeface="Arial"/>
                <a:cs typeface="Arial"/>
                <a:sym typeface="Arial"/>
              </a:rPr>
              <a:t> còn giups ích cho doanh nghiệp giảm chi phí sản phẩm </a:t>
            </a:r>
            <a:endParaRPr sz="1972">
              <a:latin typeface="Arial"/>
              <a:ea typeface="Arial"/>
              <a:cs typeface="Arial"/>
              <a:sym typeface="Arial"/>
            </a:endParaRPr>
          </a:p>
          <a:p>
            <a:pPr marL="0" lvl="0" indent="0" algn="l" rtl="0">
              <a:spcBef>
                <a:spcPts val="0"/>
              </a:spcBef>
              <a:spcAft>
                <a:spcPts val="0"/>
              </a:spcAft>
              <a:buClr>
                <a:schemeClr val="dk1"/>
              </a:buClr>
              <a:buSzPct val="55768"/>
              <a:buFont typeface="Arial"/>
              <a:buNone/>
            </a:pPr>
            <a:endParaRPr sz="1972">
              <a:latin typeface="Arial"/>
              <a:ea typeface="Arial"/>
              <a:cs typeface="Arial"/>
              <a:sym typeface="Arial"/>
            </a:endParaRPr>
          </a:p>
          <a:p>
            <a:pPr marL="0" lvl="0" indent="0" algn="l" rtl="0">
              <a:spcBef>
                <a:spcPts val="0"/>
              </a:spcBef>
              <a:spcAft>
                <a:spcPts val="0"/>
              </a:spcAft>
              <a:buClr>
                <a:schemeClr val="dk1"/>
              </a:buClr>
              <a:buSzPct val="55768"/>
              <a:buFont typeface="Arial"/>
              <a:buNone/>
            </a:pPr>
            <a:r>
              <a:rPr lang="en" sz="1972">
                <a:latin typeface="Arial"/>
                <a:ea typeface="Arial"/>
                <a:cs typeface="Arial"/>
                <a:sym typeface="Arial"/>
              </a:rPr>
              <a:t>có trợ lí cho kiểu trợ lí sanr phẩm (ví dụ cho các ctrinhf dự báo thời tiết )</a:t>
            </a:r>
            <a:endParaRPr sz="1972">
              <a:latin typeface="Arial"/>
              <a:ea typeface="Arial"/>
              <a:cs typeface="Arial"/>
              <a:sym typeface="Arial"/>
            </a:endParaRPr>
          </a:p>
          <a:p>
            <a:pPr marL="0" lvl="0" indent="0" algn="l" rtl="0">
              <a:spcBef>
                <a:spcPts val="0"/>
              </a:spcBef>
              <a:spcAft>
                <a:spcPts val="0"/>
              </a:spcAft>
              <a:buClr>
                <a:schemeClr val="dk1"/>
              </a:buClr>
              <a:buSzPct val="55768"/>
              <a:buFont typeface="Arial"/>
              <a:buNone/>
            </a:pPr>
            <a:endParaRPr sz="1972">
              <a:latin typeface="Arial"/>
              <a:ea typeface="Arial"/>
              <a:cs typeface="Arial"/>
              <a:sym typeface="Arial"/>
            </a:endParaRPr>
          </a:p>
          <a:p>
            <a:pPr marL="0" lvl="0" indent="0" algn="l" rtl="0">
              <a:spcBef>
                <a:spcPts val="0"/>
              </a:spcBef>
              <a:spcAft>
                <a:spcPts val="0"/>
              </a:spcAft>
              <a:buClr>
                <a:schemeClr val="dk1"/>
              </a:buClr>
              <a:buSzPct val="55768"/>
              <a:buFont typeface="Arial"/>
              <a:buNone/>
            </a:pPr>
            <a:r>
              <a:rPr lang="en" sz="1972">
                <a:latin typeface="Arial"/>
                <a:ea typeface="Arial"/>
                <a:cs typeface="Arial"/>
                <a:sym typeface="Arial"/>
              </a:rPr>
              <a:t>kiểu có thể sử dụng hình ảnh tạo ra cho siri </a:t>
            </a:r>
            <a:endParaRPr sz="1972">
              <a:latin typeface="Arial"/>
              <a:ea typeface="Arial"/>
              <a:cs typeface="Arial"/>
              <a:sym typeface="Arial"/>
            </a:endParaRPr>
          </a:p>
          <a:p>
            <a:pPr marL="0" lvl="0" indent="0" algn="l" rtl="0">
              <a:spcBef>
                <a:spcPts val="0"/>
              </a:spcBef>
              <a:spcAft>
                <a:spcPts val="0"/>
              </a:spcAft>
              <a:buClr>
                <a:schemeClr val="dk1"/>
              </a:buClr>
              <a:buSzPct val="55768"/>
              <a:buFont typeface="Arial"/>
              <a:buNone/>
            </a:pPr>
            <a:endParaRPr sz="1972">
              <a:latin typeface="Arial"/>
              <a:ea typeface="Arial"/>
              <a:cs typeface="Arial"/>
              <a:sym typeface="Arial"/>
            </a:endParaRPr>
          </a:p>
          <a:p>
            <a:pPr marL="0" lvl="0" indent="0" algn="l" rtl="0">
              <a:spcBef>
                <a:spcPts val="0"/>
              </a:spcBef>
              <a:spcAft>
                <a:spcPts val="0"/>
              </a:spcAft>
              <a:buClr>
                <a:schemeClr val="dk1"/>
              </a:buClr>
              <a:buSzPct val="55768"/>
              <a:buFont typeface="Arial"/>
              <a:buNone/>
            </a:pPr>
            <a:r>
              <a:rPr lang="en" sz="1972">
                <a:latin typeface="Arial"/>
                <a:ea typeface="Arial"/>
                <a:cs typeface="Arial"/>
                <a:sym typeface="Arial"/>
              </a:rPr>
              <a:t>kiểu thay thế mặt nhân vật trong một bộ phim </a:t>
            </a:r>
            <a:endParaRPr sz="1972">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Positive side of Deepfake</a:t>
            </a:r>
            <a:endParaRPr/>
          </a:p>
        </p:txBody>
      </p:sp>
      <p:sp>
        <p:nvSpPr>
          <p:cNvPr id="251" name="Google Shape;251;p43"/>
          <p:cNvSpPr txBox="1">
            <a:spLocks noGrp="1"/>
          </p:cNvSpPr>
          <p:nvPr>
            <p:ph type="body" idx="1"/>
          </p:nvPr>
        </p:nvSpPr>
        <p:spPr>
          <a:xfrm>
            <a:off x="168125" y="119987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Emotional benefits</a:t>
            </a:r>
            <a:endParaRPr/>
          </a:p>
          <a:p>
            <a:pPr marL="457200" lvl="0" indent="-353849" algn="l" rtl="0">
              <a:spcBef>
                <a:spcPts val="1200"/>
              </a:spcBef>
              <a:spcAft>
                <a:spcPts val="0"/>
              </a:spcAft>
              <a:buSzPts val="1972"/>
              <a:buFont typeface="Arial"/>
              <a:buChar char="-"/>
            </a:pPr>
            <a:r>
              <a:rPr lang="en"/>
              <a:t>Bring happy moment, release stress</a:t>
            </a:r>
            <a:endParaRPr/>
          </a:p>
          <a:p>
            <a:pPr marL="457200" lvl="0" indent="-342900" algn="l" rtl="0">
              <a:spcBef>
                <a:spcPts val="0"/>
              </a:spcBef>
              <a:spcAft>
                <a:spcPts val="0"/>
              </a:spcAft>
              <a:buSzPts val="1800"/>
              <a:buChar char="-"/>
            </a:pPr>
            <a:r>
              <a:rPr lang="en"/>
              <a:t>Bring valuable meaning</a:t>
            </a:r>
            <a:endParaRPr/>
          </a:p>
          <a:p>
            <a:pPr marL="0" lvl="0" indent="0" algn="l" rtl="0">
              <a:spcBef>
                <a:spcPts val="1200"/>
              </a:spcBef>
              <a:spcAft>
                <a:spcPts val="1200"/>
              </a:spcAft>
              <a:buNone/>
            </a:pPr>
            <a:endParaRPr/>
          </a:p>
        </p:txBody>
      </p:sp>
      <p:pic>
        <p:nvPicPr>
          <p:cNvPr id="252" name="Google Shape;252;p43"/>
          <p:cNvPicPr preferRelativeResize="0"/>
          <p:nvPr/>
        </p:nvPicPr>
        <p:blipFill>
          <a:blip r:embed="rId3">
            <a:alphaModFix/>
          </a:blip>
          <a:stretch>
            <a:fillRect/>
          </a:stretch>
        </p:blipFill>
        <p:spPr>
          <a:xfrm>
            <a:off x="4962275" y="1199875"/>
            <a:ext cx="3870024" cy="2902527"/>
          </a:xfrm>
          <a:prstGeom prst="rect">
            <a:avLst/>
          </a:prstGeom>
          <a:noFill/>
          <a:ln>
            <a:noFill/>
          </a:ln>
        </p:spPr>
      </p:pic>
      <p:pic>
        <p:nvPicPr>
          <p:cNvPr id="253" name="Google Shape;253;p43"/>
          <p:cNvPicPr preferRelativeResize="0"/>
          <p:nvPr/>
        </p:nvPicPr>
        <p:blipFill>
          <a:blip r:embed="rId4">
            <a:alphaModFix/>
          </a:blip>
          <a:stretch>
            <a:fillRect/>
          </a:stretch>
        </p:blipFill>
        <p:spPr>
          <a:xfrm>
            <a:off x="699600" y="2519925"/>
            <a:ext cx="3781699" cy="2411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Positive side of Deepfake</a:t>
            </a:r>
            <a:endParaRPr/>
          </a:p>
        </p:txBody>
      </p:sp>
      <p:sp>
        <p:nvSpPr>
          <p:cNvPr id="259" name="Google Shape;259;p44"/>
          <p:cNvSpPr txBox="1">
            <a:spLocks noGrp="1"/>
          </p:cNvSpPr>
          <p:nvPr>
            <p:ph type="body" idx="1"/>
          </p:nvPr>
        </p:nvSpPr>
        <p:spPr>
          <a:xfrm>
            <a:off x="5052800" y="1199875"/>
            <a:ext cx="36360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benefits</a:t>
            </a:r>
            <a:endParaRPr/>
          </a:p>
          <a:p>
            <a:pPr marL="457200" lvl="0" indent="-353849" algn="l" rtl="0">
              <a:spcBef>
                <a:spcPts val="1200"/>
              </a:spcBef>
              <a:spcAft>
                <a:spcPts val="0"/>
              </a:spcAft>
              <a:buSzPts val="1972"/>
              <a:buFont typeface="Arial"/>
              <a:buChar char="-"/>
            </a:pPr>
            <a:r>
              <a:rPr lang="en"/>
              <a:t>Bring happy moment, release stress</a:t>
            </a:r>
            <a:endParaRPr/>
          </a:p>
          <a:p>
            <a:pPr marL="457200" lvl="0" indent="-342900" algn="l" rtl="0">
              <a:spcBef>
                <a:spcPts val="0"/>
              </a:spcBef>
              <a:spcAft>
                <a:spcPts val="0"/>
              </a:spcAft>
              <a:buSzPts val="1800"/>
              <a:buChar char="-"/>
            </a:pPr>
            <a:r>
              <a:rPr lang="en"/>
              <a:t>Bring valuable meaning</a:t>
            </a:r>
            <a:endParaRPr/>
          </a:p>
          <a:p>
            <a:pPr marL="0" lvl="0" indent="0" algn="l" rtl="0">
              <a:spcBef>
                <a:spcPts val="1200"/>
              </a:spcBef>
              <a:spcAft>
                <a:spcPts val="12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265" name="Google Shape;265;p4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271" name="Google Shape;271;p4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Clr>
                <a:schemeClr val="dk1"/>
              </a:buClr>
              <a:buSzPts val="1100"/>
              <a:buFont typeface="Arial"/>
              <a:buNone/>
            </a:pPr>
            <a:r>
              <a:rPr lang="en" sz="2800">
                <a:latin typeface="Arial"/>
                <a:ea typeface="Arial"/>
                <a:cs typeface="Arial"/>
                <a:sym typeface="Arial"/>
              </a:rPr>
              <a:t>•</a:t>
            </a:r>
            <a:r>
              <a:rPr lang="en" sz="2800" b="1">
                <a:latin typeface="Arial"/>
                <a:ea typeface="Arial"/>
                <a:cs typeface="Arial"/>
                <a:sym typeface="Arial"/>
              </a:rPr>
              <a:t>Scandal</a:t>
            </a:r>
            <a:endParaRPr sz="2800" b="1">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 sz="2800">
                <a:latin typeface="Arial"/>
                <a:ea typeface="Arial"/>
                <a:cs typeface="Arial"/>
                <a:sym typeface="Arial"/>
              </a:rPr>
              <a:t>•</a:t>
            </a:r>
            <a:r>
              <a:rPr lang="en" sz="2800" b="1">
                <a:latin typeface="Arial"/>
                <a:ea typeface="Arial"/>
                <a:cs typeface="Arial"/>
                <a:sym typeface="Arial"/>
              </a:rPr>
              <a:t>Misleading and agitation information</a:t>
            </a:r>
            <a:endParaRPr sz="2800" b="1">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 sz="2800">
                <a:latin typeface="Arial"/>
                <a:ea typeface="Arial"/>
                <a:cs typeface="Arial"/>
                <a:sym typeface="Arial"/>
              </a:rPr>
              <a:t>•</a:t>
            </a:r>
            <a:r>
              <a:rPr lang="en" sz="2800" b="1">
                <a:latin typeface="Arial"/>
                <a:ea typeface="Arial"/>
                <a:cs typeface="Arial"/>
                <a:sym typeface="Arial"/>
              </a:rPr>
              <a:t>Privacy hazards</a:t>
            </a:r>
            <a:endParaRPr sz="2800" b="1">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l="-690" t="7540" r="689" b="-7539"/>
          <a:stretch/>
        </p:blipFill>
        <p:spPr>
          <a:xfrm rot="-551213">
            <a:off x="62200" y="98675"/>
            <a:ext cx="4561125" cy="2565950"/>
          </a:xfrm>
          <a:prstGeom prst="rect">
            <a:avLst/>
          </a:prstGeom>
          <a:noFill/>
          <a:ln>
            <a:noFill/>
          </a:ln>
        </p:spPr>
      </p:pic>
      <p:pic>
        <p:nvPicPr>
          <p:cNvPr id="81" name="Google Shape;81;p16"/>
          <p:cNvPicPr preferRelativeResize="0"/>
          <p:nvPr/>
        </p:nvPicPr>
        <p:blipFill>
          <a:blip r:embed="rId4">
            <a:alphaModFix/>
          </a:blip>
          <a:stretch>
            <a:fillRect/>
          </a:stretch>
        </p:blipFill>
        <p:spPr>
          <a:xfrm rot="409614">
            <a:off x="5195370" y="97202"/>
            <a:ext cx="3793832" cy="2830772"/>
          </a:xfrm>
          <a:prstGeom prst="rect">
            <a:avLst/>
          </a:prstGeom>
          <a:noFill/>
          <a:ln>
            <a:noFill/>
          </a:ln>
        </p:spPr>
      </p:pic>
      <p:pic>
        <p:nvPicPr>
          <p:cNvPr id="82" name="Google Shape;82;p16"/>
          <p:cNvPicPr preferRelativeResize="0"/>
          <p:nvPr/>
        </p:nvPicPr>
        <p:blipFill>
          <a:blip r:embed="rId5">
            <a:alphaModFix/>
          </a:blip>
          <a:stretch>
            <a:fillRect/>
          </a:stretch>
        </p:blipFill>
        <p:spPr>
          <a:xfrm>
            <a:off x="1156375" y="2140250"/>
            <a:ext cx="5068800" cy="285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110150" y="93275"/>
            <a:ext cx="5277551" cy="2638775"/>
          </a:xfrm>
          <a:prstGeom prst="rect">
            <a:avLst/>
          </a:prstGeom>
          <a:noFill/>
          <a:ln>
            <a:noFill/>
          </a:ln>
        </p:spPr>
      </p:pic>
      <p:pic>
        <p:nvPicPr>
          <p:cNvPr id="88" name="Google Shape;88;p17"/>
          <p:cNvPicPr preferRelativeResize="0"/>
          <p:nvPr/>
        </p:nvPicPr>
        <p:blipFill>
          <a:blip r:embed="rId4">
            <a:alphaModFix/>
          </a:blip>
          <a:stretch>
            <a:fillRect/>
          </a:stretch>
        </p:blipFill>
        <p:spPr>
          <a:xfrm>
            <a:off x="4872525" y="1345450"/>
            <a:ext cx="3949626" cy="3565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202000" y="67925"/>
            <a:ext cx="4590725" cy="2905075"/>
          </a:xfrm>
          <a:prstGeom prst="rect">
            <a:avLst/>
          </a:prstGeom>
          <a:noFill/>
          <a:ln>
            <a:noFill/>
          </a:ln>
        </p:spPr>
      </p:pic>
      <p:pic>
        <p:nvPicPr>
          <p:cNvPr id="94" name="Google Shape;94;p18"/>
          <p:cNvPicPr preferRelativeResize="0"/>
          <p:nvPr/>
        </p:nvPicPr>
        <p:blipFill>
          <a:blip r:embed="rId4">
            <a:alphaModFix/>
          </a:blip>
          <a:stretch>
            <a:fillRect/>
          </a:stretch>
        </p:blipFill>
        <p:spPr>
          <a:xfrm>
            <a:off x="4973875" y="1727275"/>
            <a:ext cx="4124550" cy="3209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Algorithm</a:t>
            </a:r>
            <a:endParaRPr/>
          </a:p>
        </p:txBody>
      </p:sp>
      <p:sp>
        <p:nvSpPr>
          <p:cNvPr id="100" name="Google Shape;100;p19"/>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CNN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p:nvPr>
        </p:nvSpPr>
        <p:spPr>
          <a:xfrm>
            <a:off x="311700" y="171525"/>
            <a:ext cx="8520600" cy="70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488"/>
              <a:t>Auto-encoder</a:t>
            </a:r>
            <a:endParaRPr sz="3488"/>
          </a:p>
        </p:txBody>
      </p:sp>
      <p:sp>
        <p:nvSpPr>
          <p:cNvPr id="106" name="Google Shape;106;p20"/>
          <p:cNvSpPr txBox="1">
            <a:spLocks noGrp="1"/>
          </p:cNvSpPr>
          <p:nvPr>
            <p:ph type="subTitle" idx="1"/>
          </p:nvPr>
        </p:nvSpPr>
        <p:spPr>
          <a:xfrm>
            <a:off x="2965900" y="954600"/>
            <a:ext cx="8520600" cy="78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Unsupervised machine learning algorithm</a:t>
            </a:r>
            <a:endParaRPr sz="1800"/>
          </a:p>
          <a:p>
            <a:pPr marL="457200" lvl="0" indent="-342900" algn="l" rtl="0">
              <a:spcBef>
                <a:spcPts val="0"/>
              </a:spcBef>
              <a:spcAft>
                <a:spcPts val="0"/>
              </a:spcAft>
              <a:buSzPts val="1800"/>
              <a:buChar char="-"/>
            </a:pPr>
            <a:r>
              <a:rPr lang="en" sz="1800"/>
              <a:t>Setting the target values to be equal to the inputs</a:t>
            </a:r>
            <a:endParaRPr sz="1800"/>
          </a:p>
        </p:txBody>
      </p:sp>
      <p:pic>
        <p:nvPicPr>
          <p:cNvPr id="107" name="Google Shape;107;p20"/>
          <p:cNvPicPr preferRelativeResize="0"/>
          <p:nvPr/>
        </p:nvPicPr>
        <p:blipFill>
          <a:blip r:embed="rId3">
            <a:alphaModFix/>
          </a:blip>
          <a:stretch>
            <a:fillRect/>
          </a:stretch>
        </p:blipFill>
        <p:spPr>
          <a:xfrm>
            <a:off x="1240000" y="2571750"/>
            <a:ext cx="4763654" cy="165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50"/>
              <a:t>Auto-encoders’ Applications</a:t>
            </a:r>
            <a:endParaRPr sz="3450"/>
          </a:p>
        </p:txBody>
      </p:sp>
      <p:pic>
        <p:nvPicPr>
          <p:cNvPr id="113" name="Google Shape;113;p21"/>
          <p:cNvPicPr preferRelativeResize="0"/>
          <p:nvPr/>
        </p:nvPicPr>
        <p:blipFill>
          <a:blip r:embed="rId3">
            <a:alphaModFix/>
          </a:blip>
          <a:stretch>
            <a:fillRect/>
          </a:stretch>
        </p:blipFill>
        <p:spPr>
          <a:xfrm>
            <a:off x="1499679" y="1262150"/>
            <a:ext cx="6144651" cy="3393525"/>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920</Words>
  <Application>Microsoft Macintosh PowerPoint</Application>
  <PresentationFormat>On-screen Show (16:9)</PresentationFormat>
  <Paragraphs>111</Paragraphs>
  <Slides>37</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Open Sans</vt:lpstr>
      <vt:lpstr>Economica</vt:lpstr>
      <vt:lpstr>Arial</vt:lpstr>
      <vt:lpstr>Luxe</vt:lpstr>
      <vt:lpstr>PowerPoint Presentation</vt:lpstr>
      <vt:lpstr> DEEPFAKE Fake or real  Members:  </vt:lpstr>
      <vt:lpstr>Outline   WHW</vt:lpstr>
      <vt:lpstr>PowerPoint Presentation</vt:lpstr>
      <vt:lpstr>PowerPoint Presentation</vt:lpstr>
      <vt:lpstr>PowerPoint Presentation</vt:lpstr>
      <vt:lpstr>Algorithm</vt:lpstr>
      <vt:lpstr>Auto-encoder</vt:lpstr>
      <vt:lpstr>Auto-encoders’ Applications</vt:lpstr>
      <vt:lpstr>Image Coloring</vt:lpstr>
      <vt:lpstr>Feature Variation</vt:lpstr>
      <vt:lpstr>Dimensionality Reduction</vt:lpstr>
      <vt:lpstr>Architecture of Auto-encoders</vt:lpstr>
      <vt:lpstr>Auto-encoders in Deepfakes</vt:lpstr>
      <vt:lpstr>Training Deepfakes</vt:lpstr>
      <vt:lpstr>Generating Deepfakes</vt:lpstr>
      <vt:lpstr>Generative adversarial networks (GANs)</vt:lpstr>
      <vt:lpstr> Background: Generative Model?</vt:lpstr>
      <vt:lpstr>GAN Structure</vt:lpstr>
      <vt:lpstr>Activity</vt:lpstr>
      <vt:lpstr>Whole system structure</vt:lpstr>
      <vt:lpstr>Discriminator</vt:lpstr>
      <vt:lpstr>Discriminator</vt:lpstr>
      <vt:lpstr>Generator</vt:lpstr>
      <vt:lpstr>Generator</vt:lpstr>
      <vt:lpstr>GAN Training Problem</vt:lpstr>
      <vt:lpstr>Alternating Training</vt:lpstr>
      <vt:lpstr>Convergence</vt:lpstr>
      <vt:lpstr>GANN in Deepfakes</vt:lpstr>
      <vt:lpstr>Compare 2 algorithm</vt:lpstr>
      <vt:lpstr>Application</vt:lpstr>
      <vt:lpstr>PowerPoint Presentation</vt:lpstr>
      <vt:lpstr>Positive side of Deepfake</vt:lpstr>
      <vt:lpstr>Positive side of Deepfake</vt:lpstr>
      <vt:lpstr>Positive side of Deepfake</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12</cp:revision>
  <dcterms:modified xsi:type="dcterms:W3CDTF">2021-03-25T12:39:44Z</dcterms:modified>
</cp:coreProperties>
</file>